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6" r:id="rId6"/>
    <p:sldId id="275" r:id="rId7"/>
    <p:sldId id="277" r:id="rId8"/>
    <p:sldId id="278" r:id="rId9"/>
    <p:sldId id="279" r:id="rId10"/>
    <p:sldId id="282" r:id="rId11"/>
    <p:sldId id="280" r:id="rId12"/>
    <p:sldId id="283" r:id="rId13"/>
    <p:sldId id="285" r:id="rId14"/>
    <p:sldId id="281" r:id="rId15"/>
    <p:sldId id="284" r:id="rId16"/>
    <p:sldId id="271" r:id="rId17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es" initials="S" lastIdx="1" clrIdx="0">
    <p:extLst>
      <p:ext uri="{19B8F6BF-5375-455C-9EA6-DF929625EA0E}">
        <p15:presenceInfo xmlns:p15="http://schemas.microsoft.com/office/powerpoint/2012/main" userId="Sag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14067"/>
    <a:srgbClr val="3F3F3F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9" autoAdjust="0"/>
    <p:restoredTop sz="94674" autoAdjust="0"/>
  </p:normalViewPr>
  <p:slideViewPr>
    <p:cSldViewPr snapToGrid="0" showGuides="1">
      <p:cViewPr varScale="1">
        <p:scale>
          <a:sx n="103" d="100"/>
          <a:sy n="103" d="100"/>
        </p:scale>
        <p:origin x="114" y="294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91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11AA5C-91D4-4FD3-9B3E-C9B74B7F67BE}" type="datetime1">
              <a:rPr lang="pl-PL" smtClean="0"/>
              <a:t>2021-03-15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98E3-6646-4262-A249-AB44104DA3B2}" type="datetime1">
              <a:rPr lang="pl-PL" smtClean="0"/>
              <a:pPr/>
              <a:t>2021-03-15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60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600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raz — symbol zastępczy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 title="Tytuł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 title="Podtytuł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PODTYTUŁ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 title="Tytuł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 title="Podtytuł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ójkąt prostokątny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7" name="Równoległobok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ytuł 1" title="Tytuł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01" name="Tekst — symbol zastępczy 2" title="Podtytuł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ównoległobok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/>
          </a:p>
        </p:txBody>
      </p: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ównoległobok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a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Pasek ukośny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ównoległobok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Równoległobok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27" name="Tytuł 1" title="Tytuł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  <p:sp>
        <p:nvSpPr>
          <p:cNvPr id="29" name="Zawartość — symbol zastępczy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a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Pasek ukośny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ównoległobok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Równoległobok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27" name="Tytuł 1" title="Tytuł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  <p:sp>
        <p:nvSpPr>
          <p:cNvPr id="14" name="Zawartość — symbol zastępczy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5" name="Zawartość — symbol zastępczy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a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Pasek ukośny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ównoległobok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Równoległobok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27" name="Tytuł 1" title="Tytuł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  <p:sp>
        <p:nvSpPr>
          <p:cNvPr id="18" name="Tekst — symbol zastępczy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Tekst — symbol zastępczy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1" name="Zawartość — symbol zastępczy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24" name="Zawartość — symbol zastępczy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 title="Tytuł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 — symbol zastępczy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4" name="Zawartość — symbol zastępczy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 title="Tytuł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 — symbol zastępczy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2" name="Obraz — symbol zastępczy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Pasek ukośny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ównoległobok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30" name="Równoległobok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ole tekstowe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upa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Pasek ukośny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9" name="Łącznik prosty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ównoległobok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31" name="Równoległobok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33" name="Tytuł 1" title="Tytuł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ójkąt prostokątny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7" name="Równoległobok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ytuł 1" title="Tytuł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01" name="Tekst — symbol zastępczy 2" title="Podtytuł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ównoległobok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/>
          </a:p>
        </p:txBody>
      </p: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raz — symbol zastępczy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ównoległobok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tekst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 title="Punktory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24" name="Trójkąt prostokątny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5" name="Równoległobok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/>
          </a:p>
        </p:txBody>
      </p:sp>
      <p:cxnSp>
        <p:nvCxnSpPr>
          <p:cNvPr id="34" name="Łącznik prosty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 — symbol zastępczy 4" title="Podtytuł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PRZEJŚĆ DO STYLU PODTYTUŁU</a:t>
            </a:r>
          </a:p>
        </p:txBody>
      </p:sp>
      <p:sp>
        <p:nvSpPr>
          <p:cNvPr id="2" name="Tytuł 1" title="Tytuł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</a:t>
            </a:r>
            <a:br>
              <a:rPr lang="pl-PL" noProof="0"/>
            </a:br>
            <a:r>
              <a:rPr lang="pl-PL" noProof="0"/>
              <a:t>Styl wzorca tytułu </a:t>
            </a:r>
          </a:p>
        </p:txBody>
      </p:sp>
      <p:sp>
        <p:nvSpPr>
          <p:cNvPr id="15" name="Obraz — symbol zastępczy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tekstu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rawy trójkąt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8" name="Obraz — symbol zastępczy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" name="Zawartość — symbol zastępczy 2" title="Punktory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25" name="Równoległobok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/>
          </a:p>
        </p:txBody>
      </p:sp>
      <p:cxnSp>
        <p:nvCxnSpPr>
          <p:cNvPr id="34" name="Łącznik prosty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 — symbol zastępczy 4" title="Podtytuł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PRZEJŚĆ DO STYLU PODTYTUŁU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3EB154C1-CE47-4220-9832-4FD0868A64A8}"/>
              </a:ext>
            </a:extLst>
          </p:cNvPr>
          <p:cNvSpPr txBox="1"/>
          <p:nvPr userDrawn="1"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19" name="Tytuł 1" title="Tytuł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</a:t>
            </a:r>
            <a:br>
              <a:rPr lang="pl-PL" noProof="0"/>
            </a:br>
            <a:r>
              <a:rPr lang="pl-PL" noProof="0"/>
              <a:t>Styl wzorca tytułu </a:t>
            </a:r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 z podtytuł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a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Pasek ukośny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ównoległobok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8" name="Zawartość — symbol zastępczy 3" title="Punktory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 hasCustomPrompt="1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pl-PL" noProof="0"/>
              <a:t>Kliknij, aby edytować style wzorców tekstu</a:t>
            </a:r>
          </a:p>
          <a:p>
            <a:pPr lvl="1" rtl="0">
              <a:buClr>
                <a:schemeClr val="accent2"/>
              </a:buClr>
            </a:pPr>
            <a:r>
              <a:rPr lang="pl-PL" noProof="0"/>
              <a:t>Drugi poziom</a:t>
            </a:r>
          </a:p>
          <a:p>
            <a:pPr lvl="2" rtl="0">
              <a:buClr>
                <a:schemeClr val="accent2"/>
              </a:buClr>
            </a:pPr>
            <a:r>
              <a:rPr lang="pl-PL" noProof="0"/>
              <a:t>Trzeci poziom</a:t>
            </a:r>
          </a:p>
          <a:p>
            <a:pPr lvl="3" rtl="0">
              <a:buClr>
                <a:schemeClr val="accent2"/>
              </a:buClr>
            </a:pPr>
            <a:r>
              <a:rPr lang="pl-PL" noProof="0"/>
              <a:t>Czwarty poziom</a:t>
            </a:r>
          </a:p>
          <a:p>
            <a:pPr lvl="4" rtl="0">
              <a:buClr>
                <a:schemeClr val="accent2"/>
              </a:buClr>
            </a:pPr>
            <a:r>
              <a:rPr lang="pl-PL" noProof="0"/>
              <a:t>Piąty poziom</a:t>
            </a:r>
          </a:p>
        </p:txBody>
      </p:sp>
      <p:sp>
        <p:nvSpPr>
          <p:cNvPr id="19" name="Tekst — symbol zastępczy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Zawartość — symbol zastępczy 5" title="Punktory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 hasCustomPrompt="1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pl-PL" noProof="0"/>
              <a:t>Kliknij, aby edytować style wzorców tekstu</a:t>
            </a:r>
          </a:p>
          <a:p>
            <a:pPr lvl="1" rtl="0">
              <a:buClr>
                <a:schemeClr val="accent2"/>
              </a:buClr>
            </a:pPr>
            <a:r>
              <a:rPr lang="pl-PL" noProof="0"/>
              <a:t>Drugi poziom</a:t>
            </a:r>
          </a:p>
          <a:p>
            <a:pPr lvl="2" rtl="0">
              <a:buClr>
                <a:schemeClr val="accent2"/>
              </a:buClr>
            </a:pPr>
            <a:r>
              <a:rPr lang="pl-PL" noProof="0"/>
              <a:t>Trzeci poziom</a:t>
            </a:r>
          </a:p>
          <a:p>
            <a:pPr lvl="3" rtl="0">
              <a:buClr>
                <a:schemeClr val="accent2"/>
              </a:buClr>
            </a:pPr>
            <a:r>
              <a:rPr lang="pl-PL" noProof="0"/>
              <a:t>Czwarty poziom</a:t>
            </a:r>
          </a:p>
          <a:p>
            <a:pPr lvl="4" rtl="0">
              <a:buClr>
                <a:schemeClr val="accent2"/>
              </a:buClr>
            </a:pPr>
            <a:r>
              <a:rPr lang="pl-PL" noProof="0"/>
              <a:t>Piąty poziom</a:t>
            </a:r>
          </a:p>
        </p:txBody>
      </p:sp>
      <p:sp>
        <p:nvSpPr>
          <p:cNvPr id="24" name="Tekst — symbol zastępczy 4" title="Podtytuł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PRZEJŚĆ DO STYLU PODTYTUŁU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Równoległobok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27" name="Tytuł 1" title="Tytuł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upa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Pasek ukośny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30" name="Łącznik prosty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ównoległobok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33" name="Równoległobok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pl-PL" noProof="0"/>
          </a:p>
        </p:txBody>
      </p:sp>
      <p:sp>
        <p:nvSpPr>
          <p:cNvPr id="34" name="Tekst — symbol zastępczy 4" title="Podtytuł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PRZEJŚĆ DO STYLU PODTYTUŁU</a:t>
            </a:r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7" name="Tytuł 1" title="Tytuł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noProof="0"/>
              <a:t>Tekst w tym miejscu</a:t>
            </a:r>
          </a:p>
        </p:txBody>
      </p:sp>
      <p:sp>
        <p:nvSpPr>
          <p:cNvPr id="20" name="Wykres — symbol zastępczy 2" title="Wykres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pl-PL" noProof="0"/>
              <a:t>Kliknij ikonę, aby dodać wykres</a:t>
            </a:r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ela — symbol zastępczy 11" title="Tabela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 ikonę, aby dodać tabelę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3400" b="1" noProof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Pasek ukośny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solidFill>
                  <a:schemeClr val="tx1"/>
                </a:solidFill>
              </a:endParaRPr>
            </a:p>
          </p:txBody>
        </p:sp>
        <p:cxnSp>
          <p:nvCxnSpPr>
            <p:cNvPr id="28" name="Łącznik prosty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ównoległobok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/>
            </a:p>
          </p:txBody>
        </p:sp>
      </p:grpSp>
      <p:sp>
        <p:nvSpPr>
          <p:cNvPr id="36" name="Równoległobok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 noProof="0"/>
          </a:p>
        </p:txBody>
      </p:sp>
      <p:sp>
        <p:nvSpPr>
          <p:cNvPr id="37" name="Tekst — symbol zastępczy 4" title="Podtytuł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PRZEJŚĆ DO STYLU PODTYTUŁU</a:t>
            </a:r>
          </a:p>
        </p:txBody>
      </p:sp>
      <p:sp>
        <p:nvSpPr>
          <p:cNvPr id="2" name="Stopka — symbol zastępczy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3" name="Numer slajdu — symbol zastępczy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7" name="Tytuł 1" title="Tytuł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 </a:t>
            </a:r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5" name="Obraz — symbol zastępczy 31" title="Obraz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pl-PL" noProof="0"/>
              <a:t>W tym miejscu wstaw lub przeciągnij i upuść obraz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1" title="Tytuł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Tutaj umieść podpis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zię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 — symbol zastępczy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l-PL" noProof="0"/>
              <a:t>Imię i nazwisko</a:t>
            </a:r>
          </a:p>
        </p:txBody>
      </p:sp>
      <p:sp>
        <p:nvSpPr>
          <p:cNvPr id="10" name="Tekst — symbol zastępczy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l-PL" noProof="0"/>
              <a:t>Numer telefonu</a:t>
            </a:r>
          </a:p>
        </p:txBody>
      </p:sp>
      <p:sp>
        <p:nvSpPr>
          <p:cNvPr id="11" name="Tekst — symbol zastępczy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l-PL" noProof="0"/>
              <a:t>Adres e-mail </a:t>
            </a:r>
          </a:p>
        </p:txBody>
      </p:sp>
      <p:sp>
        <p:nvSpPr>
          <p:cNvPr id="13" name="Tekst — symbol zastępczy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pl-PL" noProof="0"/>
              <a:t>Witryna internetowa firmy</a:t>
            </a:r>
          </a:p>
        </p:txBody>
      </p:sp>
      <p:sp>
        <p:nvSpPr>
          <p:cNvPr id="14" name="Kształt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l-PL" noProof="0"/>
          </a:p>
        </p:txBody>
      </p:sp>
      <p:sp>
        <p:nvSpPr>
          <p:cNvPr id="15" name="Kształt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l-PL" noProof="0"/>
          </a:p>
        </p:txBody>
      </p:sp>
      <p:sp>
        <p:nvSpPr>
          <p:cNvPr id="19" name="Kształt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l-PL" noProof="0"/>
          </a:p>
        </p:txBody>
      </p:sp>
      <p:sp>
        <p:nvSpPr>
          <p:cNvPr id="20" name="Kształt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pl-PL" noProof="0"/>
          </a:p>
        </p:txBody>
      </p:sp>
      <p:sp>
        <p:nvSpPr>
          <p:cNvPr id="21" name="Prawy trójkąt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raz — symbol zastępczy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" name="Tytuł 1" title="Tytuł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9" name="Tytuł — symbol zastępczy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C9A1C71-347B-44A9-88B4-692D9731582D}"/>
              </a:ext>
            </a:extLst>
          </p:cNvPr>
          <p:cNvSpPr txBox="1"/>
          <p:nvPr/>
        </p:nvSpPr>
        <p:spPr>
          <a:xfrm>
            <a:off x="2955850" y="3666606"/>
            <a:ext cx="1905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1400">
                <a:solidFill>
                  <a:schemeClr val="bg1"/>
                </a:solidFill>
                <a:cs typeface="Calibri Light" panose="020F0302020204030204" pitchFamily="34" charset="0"/>
              </a:rPr>
              <a:t>REZYDENCJE FABRIKAM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4934" y="2620874"/>
            <a:ext cx="6928228" cy="1616252"/>
          </a:xfrm>
        </p:spPr>
        <p:txBody>
          <a:bodyPr rtlCol="0">
            <a:normAutofit/>
          </a:bodyPr>
          <a:lstStyle/>
          <a:p>
            <a:pPr algn="ctr" rtl="0"/>
            <a:r>
              <a:rPr lang="pl-PL" dirty="0"/>
              <a:t>Import danych z pliku</a:t>
            </a:r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7638B0ED-6B67-4B44-ADAB-8641256C6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2439" y="827968"/>
            <a:ext cx="4585217" cy="147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46D7E8B-AABC-4A63-B47B-164574C1E203}"/>
              </a:ext>
            </a:extLst>
          </p:cNvPr>
          <p:cNvSpPr txBox="1"/>
          <p:nvPr/>
        </p:nvSpPr>
        <p:spPr>
          <a:xfrm>
            <a:off x="462844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Mapowanie pól - przykłady</a:t>
            </a: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942BB345-39F3-434D-980A-BB9C26A05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F8230DF-603D-4AB9-8500-91F83A8D3CC6}"/>
              </a:ext>
            </a:extLst>
          </p:cNvPr>
          <p:cNvSpPr txBox="1"/>
          <p:nvPr/>
        </p:nvSpPr>
        <p:spPr>
          <a:xfrm>
            <a:off x="1137799" y="1141176"/>
            <a:ext cx="99735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pl-PL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authorprofile</a:t>
            </a:r>
            <a:r>
              <a:rPr lang="pl-P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pl-PL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extid</a:t>
            </a:r>
            <a:r>
              <a:rPr lang="pl-P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[]&lt;&lt;$(</a:t>
            </a:r>
            <a:r>
              <a:rPr lang="pl-PL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staffId</a:t>
            </a:r>
            <a:r>
              <a:rPr lang="pl-P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 - „Identyfikator w systemach zewnętrznych” (w Profilu autora), dla którego tworzymy nowy obiekt o nazwie „Identyfikator pracownika” i wpisujemy mu wartość z pliku CSV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staffGroup</a:t>
            </a:r>
            <a:r>
              <a:rPr lang="en-US" sz="2400" dirty="0"/>
              <a:t>&lt;&lt;Term&lt;&gt;|</a:t>
            </a:r>
            <a:r>
              <a:rPr lang="en-US" sz="2400" dirty="0" err="1"/>
              <a:t>termtype</a:t>
            </a:r>
            <a:r>
              <a:rPr lang="en-US" sz="2400" dirty="0"/>
              <a:t>/code=</a:t>
            </a:r>
            <a:r>
              <a:rPr lang="en-US" sz="2400" dirty="0" err="1"/>
              <a:t>staffGroup</a:t>
            </a:r>
            <a:r>
              <a:rPr lang="en-US" sz="2400" dirty="0"/>
              <a:t>&amp;&amp;</a:t>
            </a:r>
            <a:r>
              <a:rPr lang="en-US" sz="2400" dirty="0" err="1"/>
              <a:t>namePL</a:t>
            </a:r>
            <a:r>
              <a:rPr lang="en-US" sz="2400" dirty="0"/>
              <a:t>={0} </a:t>
            </a:r>
            <a:r>
              <a:rPr lang="pl-PL" sz="2400" dirty="0"/>
              <a:t> - do pola „Grupa zatrudnienia” dodaj obiekt typu Term gdzie pole „Kod systemowy typu danych słownikowych” jest równe Grupie zatrudnienia i  „Nazwa w języku polskim” jest brana z pliku CSV </a:t>
            </a:r>
          </a:p>
        </p:txBody>
      </p:sp>
    </p:spTree>
    <p:extLst>
      <p:ext uri="{BB962C8B-B14F-4D97-AF65-F5344CB8AC3E}">
        <p14:creationId xmlns:p14="http://schemas.microsoft.com/office/powerpoint/2010/main" val="345827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75E6F3A3-6374-41DA-9D6A-5F205A0B9AE8}"/>
              </a:ext>
            </a:extLst>
          </p:cNvPr>
          <p:cNvSpPr txBox="1"/>
          <p:nvPr/>
        </p:nvSpPr>
        <p:spPr>
          <a:xfrm>
            <a:off x="491402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Import danych – URL</a:t>
            </a: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0ED869A6-F73D-494C-8DE2-2BF22E92C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9613F5A-135C-4C40-9586-909512546A3C}"/>
              </a:ext>
            </a:extLst>
          </p:cNvPr>
          <p:cNvSpPr txBox="1"/>
          <p:nvPr/>
        </p:nvSpPr>
        <p:spPr>
          <a:xfrm>
            <a:off x="1137799" y="1141176"/>
            <a:ext cx="997351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Przy imporcie pliku do Omegi należy wybrać jeden z URL, w zależności od operacji jaka będzie wykonywana:</a:t>
            </a:r>
          </a:p>
          <a:p>
            <a:endParaRPr lang="pl-PL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-apple-system"/>
              </a:rPr>
              <a:t>&lt;</a:t>
            </a:r>
            <a:r>
              <a:rPr lang="pl-PL" sz="2400" b="0" i="0" dirty="0" err="1">
                <a:effectLst/>
                <a:latin typeface="-apple-system"/>
              </a:rPr>
              <a:t>protocol</a:t>
            </a:r>
            <a:r>
              <a:rPr lang="pl-PL" sz="2400" b="0" i="0" dirty="0">
                <a:effectLst/>
                <a:latin typeface="-apple-system"/>
              </a:rPr>
              <a:t>&gt;://&lt;</a:t>
            </a:r>
            <a:r>
              <a:rPr lang="pl-PL" sz="2400" b="0" i="0" dirty="0" err="1">
                <a:effectLst/>
                <a:latin typeface="-apple-system"/>
              </a:rPr>
              <a:t>domain</a:t>
            </a:r>
            <a:r>
              <a:rPr lang="pl-PL" sz="2400" b="0" i="0" dirty="0">
                <a:effectLst/>
                <a:latin typeface="-apple-system"/>
              </a:rPr>
              <a:t>&gt;/</a:t>
            </a:r>
            <a:r>
              <a:rPr lang="pl-PL" sz="2400" b="0" i="0" dirty="0" err="1">
                <a:effectLst/>
                <a:latin typeface="-apple-system"/>
              </a:rPr>
              <a:t>entity</a:t>
            </a:r>
            <a:r>
              <a:rPr lang="pl-PL" sz="2400" b="0" i="0" dirty="0">
                <a:effectLst/>
                <a:latin typeface="-apple-system"/>
              </a:rPr>
              <a:t>-service/</a:t>
            </a:r>
            <a:r>
              <a:rPr lang="pl-PL" sz="2400" b="0" i="0" dirty="0" err="1">
                <a:effectLst/>
                <a:latin typeface="-apple-system"/>
              </a:rPr>
              <a:t>rest</a:t>
            </a:r>
            <a:r>
              <a:rPr lang="pl-PL" sz="2400" b="0" i="0" dirty="0">
                <a:effectLst/>
                <a:latin typeface="-apple-system"/>
              </a:rPr>
              <a:t>/</a:t>
            </a:r>
            <a:r>
              <a:rPr lang="pl-PL" sz="2400" b="0" i="0" dirty="0" err="1">
                <a:effectLst/>
                <a:latin typeface="-apple-system"/>
              </a:rPr>
              <a:t>entityaccesspoint</a:t>
            </a:r>
            <a:r>
              <a:rPr lang="pl-PL" sz="2400" b="0" i="0" dirty="0">
                <a:effectLst/>
                <a:latin typeface="-apple-system"/>
              </a:rPr>
              <a:t>/</a:t>
            </a:r>
            <a:r>
              <a:rPr lang="pl-PL" sz="2400" b="0" i="0" dirty="0" err="1">
                <a:effectLst/>
                <a:latin typeface="-apple-system"/>
              </a:rPr>
              <a:t>csv</a:t>
            </a:r>
            <a:r>
              <a:rPr lang="pl-PL" sz="2400" b="0" i="0" dirty="0">
                <a:effectLst/>
                <a:latin typeface="-apple-system"/>
              </a:rPr>
              <a:t>/</a:t>
            </a:r>
            <a:r>
              <a:rPr lang="pl-PL" sz="2400" b="0" i="0" dirty="0" err="1">
                <a:effectLst/>
                <a:latin typeface="-apple-system"/>
              </a:rPr>
              <a:t>save</a:t>
            </a:r>
            <a:r>
              <a:rPr lang="pl-PL" sz="2400" b="0" i="0" dirty="0">
                <a:effectLst/>
                <a:latin typeface="-apple-system"/>
              </a:rPr>
              <a:t> – jeżeli będziemy dodawać jedynie nowe rekordy do bazy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>
              <a:latin typeface="-apple-system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-apple-system"/>
              </a:rPr>
              <a:t>&lt;</a:t>
            </a:r>
            <a:r>
              <a:rPr lang="pl-PL" sz="2400" b="0" i="0" dirty="0" err="1">
                <a:effectLst/>
                <a:latin typeface="-apple-system"/>
              </a:rPr>
              <a:t>protocol</a:t>
            </a:r>
            <a:r>
              <a:rPr lang="pl-PL" sz="2400" b="0" i="0" dirty="0">
                <a:effectLst/>
                <a:latin typeface="-apple-system"/>
              </a:rPr>
              <a:t>&gt;://&lt;</a:t>
            </a:r>
            <a:r>
              <a:rPr lang="pl-PL" sz="2400" b="0" i="0" dirty="0" err="1">
                <a:effectLst/>
                <a:latin typeface="-apple-system"/>
              </a:rPr>
              <a:t>domain</a:t>
            </a:r>
            <a:r>
              <a:rPr lang="pl-PL" sz="2400" b="0" i="0" dirty="0">
                <a:effectLst/>
                <a:latin typeface="-apple-system"/>
              </a:rPr>
              <a:t>&gt;/</a:t>
            </a:r>
            <a:r>
              <a:rPr lang="pl-PL" sz="2400" b="0" i="0" dirty="0" err="1">
                <a:effectLst/>
                <a:latin typeface="-apple-system"/>
              </a:rPr>
              <a:t>entity</a:t>
            </a:r>
            <a:r>
              <a:rPr lang="pl-PL" sz="2400" b="0" i="0" dirty="0">
                <a:effectLst/>
                <a:latin typeface="-apple-system"/>
              </a:rPr>
              <a:t>-service/</a:t>
            </a:r>
            <a:r>
              <a:rPr lang="pl-PL" sz="2400" b="0" i="0" dirty="0" err="1">
                <a:effectLst/>
                <a:latin typeface="-apple-system"/>
              </a:rPr>
              <a:t>rest</a:t>
            </a:r>
            <a:r>
              <a:rPr lang="pl-PL" sz="2400" b="0" i="0" dirty="0">
                <a:effectLst/>
                <a:latin typeface="-apple-system"/>
              </a:rPr>
              <a:t>/</a:t>
            </a:r>
            <a:r>
              <a:rPr lang="pl-PL" sz="2400" b="0" i="0" dirty="0" err="1">
                <a:effectLst/>
                <a:latin typeface="-apple-system"/>
              </a:rPr>
              <a:t>entityaccesspoint</a:t>
            </a:r>
            <a:r>
              <a:rPr lang="pl-PL" sz="2400" b="0" i="0" dirty="0">
                <a:effectLst/>
                <a:latin typeface="-apple-system"/>
              </a:rPr>
              <a:t>/</a:t>
            </a:r>
            <a:r>
              <a:rPr lang="pl-PL" sz="2400" b="0" i="0" dirty="0" err="1">
                <a:effectLst/>
                <a:latin typeface="-apple-system"/>
              </a:rPr>
              <a:t>csv</a:t>
            </a:r>
            <a:r>
              <a:rPr lang="pl-PL" sz="2400" b="0" i="0" dirty="0">
                <a:effectLst/>
                <a:latin typeface="-apple-system"/>
              </a:rPr>
              <a:t>/update – używany w przypadku kiedy chcemy zaktualizować istniejące rekordy w bazie; j</a:t>
            </a:r>
            <a:r>
              <a:rPr lang="pl-PL" sz="2400" dirty="0">
                <a:latin typeface="-apple-system"/>
              </a:rPr>
              <a:t>eżeli w czasie importu pojawi się nowy rekord to zostanie on dodany do </a:t>
            </a:r>
            <a:r>
              <a:rPr lang="pl-PL" sz="2400" dirty="0" smtClean="0">
                <a:latin typeface="-apple-system"/>
              </a:rPr>
              <a:t>bazy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>
              <a:latin typeface="-apple-system"/>
            </a:endParaRPr>
          </a:p>
          <a:p>
            <a:r>
              <a:rPr lang="pl-PL" sz="2400" dirty="0" smtClean="0">
                <a:latin typeface="-apple-system"/>
              </a:rPr>
              <a:t>w miejsce &lt;</a:t>
            </a:r>
            <a:r>
              <a:rPr lang="pl-PL" sz="2400" dirty="0" err="1" smtClean="0">
                <a:latin typeface="-apple-system"/>
              </a:rPr>
              <a:t>protocol</a:t>
            </a:r>
            <a:r>
              <a:rPr lang="pl-PL" sz="2400" dirty="0" smtClean="0">
                <a:latin typeface="-apple-system"/>
              </a:rPr>
              <a:t>&gt; </a:t>
            </a:r>
            <a:r>
              <a:rPr lang="pl-PL" sz="2400" dirty="0" err="1" smtClean="0">
                <a:latin typeface="-apple-system"/>
              </a:rPr>
              <a:t>wpisujem</a:t>
            </a:r>
            <a:r>
              <a:rPr lang="pl-PL" sz="2400" dirty="0" smtClean="0">
                <a:latin typeface="-apple-system"/>
              </a:rPr>
              <a:t> </a:t>
            </a:r>
            <a:r>
              <a:rPr lang="pl-PL" sz="2400" dirty="0" err="1" smtClean="0">
                <a:latin typeface="-apple-system"/>
              </a:rPr>
              <a:t>https</a:t>
            </a:r>
            <a:endParaRPr lang="pl-PL" sz="2400" dirty="0" smtClean="0">
              <a:latin typeface="-apple-system"/>
            </a:endParaRPr>
          </a:p>
          <a:p>
            <a:r>
              <a:rPr lang="pl-PL" sz="2400" dirty="0">
                <a:latin typeface="-apple-system"/>
              </a:rPr>
              <a:t>a</a:t>
            </a:r>
            <a:r>
              <a:rPr lang="pl-PL" sz="2400" dirty="0" smtClean="0">
                <a:latin typeface="-apple-system"/>
              </a:rPr>
              <a:t> w miejsce &lt;</a:t>
            </a:r>
            <a:r>
              <a:rPr lang="pl-PL" sz="2400" dirty="0" err="1" smtClean="0">
                <a:latin typeface="-apple-system"/>
              </a:rPr>
              <a:t>domein</a:t>
            </a:r>
            <a:r>
              <a:rPr lang="pl-PL" sz="2400" dirty="0" smtClean="0">
                <a:latin typeface="-apple-system"/>
              </a:rPr>
              <a:t>&gt; domenę w jakiej znajduje się nasza baza czyli dla IMP będzie to ppm.imp.lodz.pl</a:t>
            </a:r>
            <a:endParaRPr lang="pl-PL" sz="24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9612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A282452-C0DE-41A2-8240-F033715AE62B}"/>
              </a:ext>
            </a:extLst>
          </p:cNvPr>
          <p:cNvSpPr txBox="1"/>
          <p:nvPr/>
        </p:nvSpPr>
        <p:spPr>
          <a:xfrm>
            <a:off x="491402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Import danych</a:t>
            </a: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0EBD1157-B658-40E7-B5D1-7E65B0E24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E99C9B4-3B7E-4061-A25D-FB3ABE290C2F}"/>
              </a:ext>
            </a:extLst>
          </p:cNvPr>
          <p:cNvSpPr txBox="1"/>
          <p:nvPr/>
        </p:nvSpPr>
        <p:spPr>
          <a:xfrm>
            <a:off x="1310519" y="1760936"/>
            <a:ext cx="99735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Import pliku do bazy może odbyć się przy użyciu:</a:t>
            </a:r>
          </a:p>
          <a:p>
            <a:endParaRPr lang="pl-PL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/>
              <a:t>wiersza poleceń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/>
              <a:t>programów graficznych taki jak POSTMAN lub </a:t>
            </a:r>
            <a:r>
              <a:rPr lang="pl-PL" sz="2800" dirty="0" err="1"/>
              <a:t>SoapUI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10874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C9A1C71-347B-44A9-88B4-692D9731582D}"/>
              </a:ext>
            </a:extLst>
          </p:cNvPr>
          <p:cNvSpPr txBox="1"/>
          <p:nvPr/>
        </p:nvSpPr>
        <p:spPr>
          <a:xfrm>
            <a:off x="2955850" y="3666606"/>
            <a:ext cx="1905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pl-PL" sz="1400">
                <a:solidFill>
                  <a:schemeClr val="bg1"/>
                </a:solidFill>
                <a:cs typeface="Calibri Light" panose="020F0302020204030204" pitchFamily="34" charset="0"/>
              </a:rPr>
              <a:t>REZYDENCJE FABRIKAM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8446" y="3012368"/>
            <a:ext cx="6612138" cy="1542700"/>
          </a:xfrm>
        </p:spPr>
        <p:txBody>
          <a:bodyPr rtlCol="0">
            <a:normAutofit/>
          </a:bodyPr>
          <a:lstStyle/>
          <a:p>
            <a:pPr algn="ctr" rtl="0"/>
            <a:r>
              <a:rPr lang="pl-PL" dirty="0"/>
              <a:t>Dziękujemy za uwagę</a:t>
            </a:r>
            <a:br>
              <a:rPr lang="pl-PL" dirty="0"/>
            </a:br>
            <a:endParaRPr lang="pl-PL" dirty="0"/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7638B0ED-6B67-4B44-ADAB-8641256C6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2439" y="827968"/>
            <a:ext cx="4585217" cy="147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ADA78EC-B443-421C-96C3-DC4B5A3E5B65}"/>
              </a:ext>
            </a:extLst>
          </p:cNvPr>
          <p:cNvSpPr txBox="1">
            <a:spLocks/>
          </p:cNvSpPr>
          <p:nvPr/>
        </p:nvSpPr>
        <p:spPr>
          <a:xfrm>
            <a:off x="518678" y="209029"/>
            <a:ext cx="10835122" cy="77649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3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800" dirty="0"/>
              <a:t>Agenda</a:t>
            </a: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47802AE2-6CA4-4A3A-BFBC-614976FCE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47639C88-69D9-471A-8050-434B5A45EE97}"/>
              </a:ext>
            </a:extLst>
          </p:cNvPr>
          <p:cNvSpPr txBox="1"/>
          <p:nvPr/>
        </p:nvSpPr>
        <p:spPr>
          <a:xfrm>
            <a:off x="1143228" y="1135687"/>
            <a:ext cx="996808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/>
          </a:p>
          <a:p>
            <a:r>
              <a:rPr lang="pl-PL" sz="2400" b="1" dirty="0"/>
              <a:t>CZĘŚĆ TEORETYCZNA</a:t>
            </a:r>
          </a:p>
          <a:p>
            <a:endParaRPr lang="pl-PL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400" dirty="0"/>
              <a:t>Jakie formaty można importować?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400" dirty="0"/>
              <a:t>Przygotowanie pliku CSV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400" dirty="0"/>
              <a:t>Struktura pól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400" dirty="0"/>
              <a:t>Mapowanie pól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400" dirty="0"/>
              <a:t>Import danych</a:t>
            </a:r>
          </a:p>
          <a:p>
            <a:endParaRPr lang="pl-PL" sz="2400" dirty="0"/>
          </a:p>
          <a:p>
            <a:r>
              <a:rPr lang="pl-PL" sz="2400" b="1" dirty="0"/>
              <a:t>CZĘŚĆ PRAKTYCZNA</a:t>
            </a:r>
          </a:p>
          <a:p>
            <a:endParaRPr lang="pl-PL" sz="24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0800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DF126B46-5357-484A-A5DA-D2178B94FF70}"/>
              </a:ext>
            </a:extLst>
          </p:cNvPr>
          <p:cNvSpPr txBox="1">
            <a:spLocks/>
          </p:cNvSpPr>
          <p:nvPr/>
        </p:nvSpPr>
        <p:spPr>
          <a:xfrm>
            <a:off x="678439" y="238037"/>
            <a:ext cx="10835122" cy="910043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3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800" dirty="0"/>
              <a:t>Jakie formaty plików można importować?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0956718-53C8-4EED-9B68-3413836D61EC}"/>
              </a:ext>
            </a:extLst>
          </p:cNvPr>
          <p:cNvSpPr txBox="1"/>
          <p:nvPr/>
        </p:nvSpPr>
        <p:spPr>
          <a:xfrm>
            <a:off x="1275644" y="2020711"/>
            <a:ext cx="10078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sz="3600" dirty="0"/>
              <a:t> MARC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endParaRPr lang="pl-PL" sz="3600" dirty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pl-PL" sz="3600" dirty="0"/>
              <a:t> </a:t>
            </a:r>
            <a:r>
              <a:rPr lang="pl-PL" sz="3600" dirty="0" err="1"/>
              <a:t>Aleph</a:t>
            </a:r>
            <a:endParaRPr lang="pl-PL" sz="3600" dirty="0"/>
          </a:p>
          <a:p>
            <a:pPr marL="1028700" lvl="1" indent="-571500">
              <a:buFont typeface="Wingdings" panose="05000000000000000000" pitchFamily="2" charset="2"/>
              <a:buChar char="ü"/>
            </a:pPr>
            <a:endParaRPr lang="pl-PL" sz="3600" dirty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pl-PL" sz="3600" dirty="0"/>
              <a:t> plik CSV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794D16B-35FE-4D0A-A284-964A5C6CD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8FD5088F-42CD-4C7D-9F79-B2068BF104DF}"/>
              </a:ext>
            </a:extLst>
          </p:cNvPr>
          <p:cNvSpPr txBox="1"/>
          <p:nvPr/>
        </p:nvSpPr>
        <p:spPr>
          <a:xfrm>
            <a:off x="462844" y="485422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/>
              <a:t>Przygotowanie pliku CSV – na co zwrócić uwagę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C15DBED-671A-47E3-AA0C-7977D9C92CDC}"/>
              </a:ext>
            </a:extLst>
          </p:cNvPr>
          <p:cNvSpPr txBox="1"/>
          <p:nvPr/>
        </p:nvSpPr>
        <p:spPr>
          <a:xfrm>
            <a:off x="1111954" y="1503051"/>
            <a:ext cx="99680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800" dirty="0"/>
              <a:t> </a:t>
            </a:r>
            <a:r>
              <a:rPr lang="pl-PL" sz="2400" dirty="0"/>
              <a:t>kodowanie pliku w UTF-8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400" dirty="0"/>
              <a:t> jako separator kolumn powinien być stosowany średnik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400" dirty="0"/>
              <a:t> w pierwszej kolumnie powinien znajdować się identyfikator, po którym rozpoznajemy poszczególne rekordy i przed mapowaniem tego pola wpisujemy IDENTIFY</a:t>
            </a:r>
            <a:r>
              <a:rPr lang="pl-PL" sz="2400" dirty="0" smtClean="0"/>
              <a:t>: (dotyczy sytuacji, gdy aktualizujemy dane w Omedze)</a:t>
            </a: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400" dirty="0"/>
              <a:t>mapowanie pól zapisywane jest zawsze w drugim </a:t>
            </a:r>
            <a:r>
              <a:rPr lang="pl-PL" sz="2400" dirty="0" smtClean="0"/>
              <a:t>wierszu</a:t>
            </a:r>
            <a:r>
              <a:rPr lang="pl-PL" sz="2400" dirty="0" smtClean="0"/>
              <a:t> </a:t>
            </a:r>
            <a:r>
              <a:rPr lang="pl-PL" sz="2400" dirty="0"/>
              <a:t>w pliku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400" dirty="0"/>
              <a:t> dane w kolumnach nie powinny zawierać żadnych niepotrzebnych znaków np. spacji </a:t>
            </a:r>
          </a:p>
          <a:p>
            <a:endParaRPr lang="pl-PL" sz="2800" dirty="0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81D8B36B-27C1-4835-A74A-6935C6944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1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>
            <a:extLst>
              <a:ext uri="{FF2B5EF4-FFF2-40B4-BE49-F238E27FC236}">
                <a16:creationId xmlns:a16="http://schemas.microsoft.com/office/drawing/2014/main" id="{7470AE1F-C6D1-46C6-85C6-4F9BA7867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428A3E1D-1C8D-44F2-B6A6-B68A0857C614}"/>
              </a:ext>
            </a:extLst>
          </p:cNvPr>
          <p:cNvSpPr txBox="1"/>
          <p:nvPr/>
        </p:nvSpPr>
        <p:spPr>
          <a:xfrm>
            <a:off x="462844" y="485422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Struktura pól 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6FA7D23-5177-44A1-9DE4-2639BC58C852}"/>
              </a:ext>
            </a:extLst>
          </p:cNvPr>
          <p:cNvSpPr txBox="1"/>
          <p:nvPr/>
        </p:nvSpPr>
        <p:spPr>
          <a:xfrm>
            <a:off x="1137799" y="1411893"/>
            <a:ext cx="99735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Strukturę poszczególnych pól można znaleźć pod adresem:</a:t>
            </a:r>
          </a:p>
          <a:p>
            <a:endParaRPr lang="pl-PL" sz="2800" dirty="0"/>
          </a:p>
          <a:p>
            <a:pPr algn="ctr"/>
            <a:r>
              <a:rPr lang="pl-PL" sz="2800" b="1" dirty="0" err="1"/>
              <a:t>adresbazy</a:t>
            </a:r>
            <a:r>
              <a:rPr lang="pl-PL" sz="2800" b="1" dirty="0"/>
              <a:t>//</a:t>
            </a:r>
            <a:r>
              <a:rPr lang="pl-PL" sz="2800" b="1" dirty="0" err="1"/>
              <a:t>doc</a:t>
            </a:r>
            <a:r>
              <a:rPr lang="pl-PL" sz="2800" b="1" dirty="0"/>
              <a:t>/</a:t>
            </a:r>
            <a:r>
              <a:rPr lang="pl-PL" sz="2800" b="1" dirty="0" err="1"/>
              <a:t>nazwapola</a:t>
            </a:r>
            <a:r>
              <a:rPr lang="pl-PL" sz="2800" b="1" dirty="0"/>
              <a:t>/nazwapola.html</a:t>
            </a:r>
          </a:p>
          <a:p>
            <a:pPr algn="ctr"/>
            <a:endParaRPr lang="pl-PL" sz="2800" dirty="0"/>
          </a:p>
          <a:p>
            <a:r>
              <a:rPr lang="pl-PL" sz="2400" dirty="0"/>
              <a:t>gdzie:</a:t>
            </a:r>
          </a:p>
          <a:p>
            <a:r>
              <a:rPr lang="pl-PL" sz="2400" b="1" dirty="0" err="1"/>
              <a:t>adresbazy</a:t>
            </a:r>
            <a:r>
              <a:rPr lang="pl-PL" sz="2400" dirty="0"/>
              <a:t> – to adres </a:t>
            </a:r>
            <a:r>
              <a:rPr lang="pl-PL" sz="2400" dirty="0" err="1"/>
              <a:t>url</a:t>
            </a:r>
            <a:r>
              <a:rPr lang="pl-PL" sz="2400" dirty="0"/>
              <a:t> dla danej instalacji Omegi – np. dla IMP jest to https://ppm.imp.lodz.pl</a:t>
            </a:r>
          </a:p>
          <a:p>
            <a:endParaRPr lang="pl-PL" sz="2400" dirty="0"/>
          </a:p>
          <a:p>
            <a:r>
              <a:rPr lang="pl-PL" sz="2400" b="1" dirty="0"/>
              <a:t>nazwa pola </a:t>
            </a:r>
            <a:r>
              <a:rPr lang="pl-PL" sz="2400" dirty="0"/>
              <a:t>– tutaj podstawiamy nazwę pola złożonego, którego strukturę chcemy zobaczyć np. </a:t>
            </a:r>
            <a:r>
              <a:rPr lang="pl-PL" sz="2400" dirty="0" err="1"/>
              <a:t>author</a:t>
            </a:r>
            <a:r>
              <a:rPr lang="pl-PL" sz="2400" dirty="0"/>
              <a:t>, </a:t>
            </a:r>
            <a:r>
              <a:rPr lang="pl-PL" sz="2400" dirty="0" err="1"/>
              <a:t>affiliation</a:t>
            </a:r>
            <a:r>
              <a:rPr lang="pl-PL" sz="2400" dirty="0"/>
              <a:t> itp.</a:t>
            </a:r>
          </a:p>
          <a:p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9492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70A20B87-1CCB-4E3C-8B0E-597FE285AEEA}"/>
              </a:ext>
            </a:extLst>
          </p:cNvPr>
          <p:cNvSpPr txBox="1"/>
          <p:nvPr/>
        </p:nvSpPr>
        <p:spPr>
          <a:xfrm>
            <a:off x="462844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Struktura pól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F3F110F-FE1E-4715-975B-B481B0C719D8}"/>
              </a:ext>
            </a:extLst>
          </p:cNvPr>
          <p:cNvSpPr txBox="1"/>
          <p:nvPr/>
        </p:nvSpPr>
        <p:spPr>
          <a:xfrm>
            <a:off x="462844" y="808826"/>
            <a:ext cx="106484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Wpisując w oknie adresu w przeglądarce:</a:t>
            </a:r>
            <a:endParaRPr lang="pl-PL" sz="2800" dirty="0"/>
          </a:p>
          <a:p>
            <a:pPr algn="ctr"/>
            <a:r>
              <a:rPr lang="pl-PL" sz="2800" b="1" dirty="0"/>
              <a:t>http://ppm.imp.lodz.pl//doc/author/author.html</a:t>
            </a:r>
            <a:endParaRPr lang="pl-PL" sz="2800" dirty="0"/>
          </a:p>
          <a:p>
            <a:r>
              <a:rPr lang="pl-PL" sz="2400" dirty="0"/>
              <a:t>otrzymamy: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E5B0C60-C26E-454C-A91E-0A3E6C8D8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040" y="1745672"/>
            <a:ext cx="9682479" cy="4939928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927929C8-504A-4309-8E15-E4FC7622B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2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>
            <a:extLst>
              <a:ext uri="{FF2B5EF4-FFF2-40B4-BE49-F238E27FC236}">
                <a16:creationId xmlns:a16="http://schemas.microsoft.com/office/drawing/2014/main" id="{3DA722F8-2BCB-408B-A4D6-32C39C3ED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DB5A8C4-FF71-45F9-8AB5-006A587FAE15}"/>
              </a:ext>
            </a:extLst>
          </p:cNvPr>
          <p:cNvSpPr txBox="1"/>
          <p:nvPr/>
        </p:nvSpPr>
        <p:spPr>
          <a:xfrm>
            <a:off x="462844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Struktura pól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EECB89-072E-4248-AE63-706A68E453DC}"/>
              </a:ext>
            </a:extLst>
          </p:cNvPr>
          <p:cNvSpPr txBox="1"/>
          <p:nvPr/>
        </p:nvSpPr>
        <p:spPr>
          <a:xfrm>
            <a:off x="1137799" y="1411893"/>
            <a:ext cx="99735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/>
              <a:t>Obiekt typu String jest ciągiem znaków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/>
              <a:t>Obiekt złożony posiada swoją własną strukturę, w mapowaniu korzystając z pól obiektu złożonego musimy się odwołać do obiektu nadrzędnego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/>
              <a:t>Obiekt złożony Term jest daną słownikową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/>
              <a:t>Obiekt typu </a:t>
            </a:r>
            <a:r>
              <a:rPr lang="pl-PL" sz="2400" dirty="0" err="1"/>
              <a:t>boolean</a:t>
            </a:r>
            <a:r>
              <a:rPr lang="pl-PL" sz="2400" dirty="0"/>
              <a:t> jest zmienną logiczną przyjmującą wartości </a:t>
            </a:r>
            <a:r>
              <a:rPr lang="pl-PL" sz="2400" dirty="0" err="1"/>
              <a:t>true</a:t>
            </a:r>
            <a:r>
              <a:rPr lang="pl-PL" sz="2400" dirty="0"/>
              <a:t> </a:t>
            </a:r>
            <a:r>
              <a:rPr lang="pl-PL" sz="2400" dirty="0" err="1"/>
              <a:t>or</a:t>
            </a:r>
            <a:r>
              <a:rPr lang="pl-PL" sz="2400" dirty="0"/>
              <a:t> </a:t>
            </a:r>
            <a:r>
              <a:rPr lang="pl-PL" sz="2400" dirty="0" err="1"/>
              <a:t>false</a:t>
            </a:r>
            <a:endParaRPr lang="pl-PL" sz="2800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3013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037DC5D-52BF-496B-A812-0E8574B010FD}"/>
              </a:ext>
            </a:extLst>
          </p:cNvPr>
          <p:cNvSpPr txBox="1"/>
          <p:nvPr/>
        </p:nvSpPr>
        <p:spPr>
          <a:xfrm>
            <a:off x="462844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Mapowanie pól </a:t>
            </a: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E4CFFB04-9DC7-4323-87B5-EB03314B8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FA993A17-E657-4ADF-B8C5-A7D4892A21D1}"/>
              </a:ext>
            </a:extLst>
          </p:cNvPr>
          <p:cNvSpPr txBox="1"/>
          <p:nvPr/>
        </p:nvSpPr>
        <p:spPr>
          <a:xfrm>
            <a:off x="1137799" y="1141176"/>
            <a:ext cx="997351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2400" dirty="0"/>
              <a:t>W mapowaniu używa się następujących znaków:</a:t>
            </a:r>
          </a:p>
          <a:p>
            <a:pPr>
              <a:lnSpc>
                <a:spcPct val="200000"/>
              </a:lnSpc>
            </a:pPr>
            <a:endParaRPr lang="pl-PL" sz="1000" dirty="0"/>
          </a:p>
          <a:p>
            <a:pPr>
              <a:lnSpc>
                <a:spcPct val="200000"/>
              </a:lnSpc>
            </a:pPr>
            <a:r>
              <a:rPr lang="en-US" sz="2000" dirty="0"/>
              <a:t>&lt;&lt; - </a:t>
            </a:r>
            <a:r>
              <a:rPr lang="pl-PL" sz="2000" dirty="0"/>
              <a:t>przypisz do danego pola</a:t>
            </a:r>
            <a:endParaRPr lang="pl-PL" sz="800" dirty="0"/>
          </a:p>
          <a:p>
            <a:pPr>
              <a:lnSpc>
                <a:spcPct val="200000"/>
              </a:lnSpc>
            </a:pPr>
            <a:r>
              <a:rPr lang="pl-PL" sz="2000" dirty="0"/>
              <a:t>&lt;&gt; </a:t>
            </a:r>
            <a:r>
              <a:rPr lang="en-US" sz="2000" dirty="0"/>
              <a:t>- </a:t>
            </a:r>
            <a:r>
              <a:rPr lang="pl-PL" sz="2000" dirty="0"/>
              <a:t>pobierz istniejący obiekt z bazy danych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() – </a:t>
            </a:r>
            <a:r>
              <a:rPr lang="pl-PL" sz="2000" dirty="0"/>
              <a:t>stwórz nowy obiekt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[] – </a:t>
            </a:r>
            <a:r>
              <a:rPr lang="pl-PL" sz="2000" dirty="0"/>
              <a:t>to pole jest kolekcją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| -</a:t>
            </a:r>
            <a:r>
              <a:rPr lang="pl-PL" sz="2000" dirty="0"/>
              <a:t> oznacza „gdzie”, po niej następuje zapytanie do bazy danych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++ </a:t>
            </a:r>
            <a:r>
              <a:rPr lang="pl-PL" sz="2000" dirty="0"/>
              <a:t> - służy do oddzielania wartości w komórce z danymi, która zawiera dane do więcej niż jednego pola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4749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>
            <a:extLst>
              <a:ext uri="{FF2B5EF4-FFF2-40B4-BE49-F238E27FC236}">
                <a16:creationId xmlns:a16="http://schemas.microsoft.com/office/drawing/2014/main" id="{483A73B7-B12E-4E89-8A6E-055C0151E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37467" y="6152445"/>
            <a:ext cx="1947700" cy="626533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633ADED-A775-4559-BC51-ACA1B7E6BE8E}"/>
              </a:ext>
            </a:extLst>
          </p:cNvPr>
          <p:cNvSpPr txBox="1"/>
          <p:nvPr/>
        </p:nvSpPr>
        <p:spPr>
          <a:xfrm>
            <a:off x="462844" y="171230"/>
            <a:ext cx="1126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Mapowanie pól - przykłady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EF05F68-2DD6-45A1-9E05-7AC359F6EDD1}"/>
              </a:ext>
            </a:extLst>
          </p:cNvPr>
          <p:cNvSpPr txBox="1"/>
          <p:nvPr/>
        </p:nvSpPr>
        <p:spPr>
          <a:xfrm>
            <a:off x="1137799" y="1141176"/>
            <a:ext cx="99735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status=PRACOWNIK</a:t>
            </a:r>
            <a:r>
              <a:rPr lang="pl-PL" sz="2400" dirty="0"/>
              <a:t> – w polu „Status” przypisz każdemu wartość Pracownik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400" dirty="0" err="1"/>
              <a:t>authorprofile</a:t>
            </a:r>
            <a:r>
              <a:rPr lang="pl-PL" sz="2400" dirty="0"/>
              <a:t>/</a:t>
            </a:r>
            <a:r>
              <a:rPr lang="pl-PL" sz="2400" dirty="0" err="1"/>
              <a:t>prefixPL</a:t>
            </a:r>
            <a:r>
              <a:rPr lang="pl-PL" sz="2400" dirty="0"/>
              <a:t>=mgr – w profilu autora w polu „Tekst przed nazwiskiem w języku polskim” ustaw każdemu </a:t>
            </a:r>
            <a:r>
              <a:rPr lang="pl-PL" sz="2400" dirty="0" err="1"/>
              <a:t>warość</a:t>
            </a:r>
            <a:r>
              <a:rPr lang="pl-PL" sz="2400" dirty="0"/>
              <a:t> mgr</a:t>
            </a:r>
          </a:p>
          <a:p>
            <a:endParaRPr lang="pl-PL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authorprofile</a:t>
            </a:r>
            <a:r>
              <a:rPr lang="pl-P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pl-PL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possitionPL</a:t>
            </a:r>
            <a:r>
              <a:rPr lang="pl-P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={0}  - w profilu autora w polu „Stanowisko w języku polskim” wpisz wartość z pliku CSV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affiliation&lt;&lt;Affiliation&lt;&gt;|</a:t>
            </a:r>
            <a:r>
              <a:rPr lang="en-US" sz="2400" dirty="0" err="1"/>
              <a:t>acronymPL</a:t>
            </a:r>
            <a:r>
              <a:rPr lang="en-US" sz="2400" dirty="0"/>
              <a:t>={0} – </a:t>
            </a:r>
            <a:r>
              <a:rPr lang="pl-PL" sz="2400" dirty="0"/>
              <a:t>znajdź obiekt typu afiliacja o takim samym akronimie w języku polski jak w komórce w pliku, a następnie wpisz go w polu „Afiliacja (główna)” w rekordzie danej osoby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5907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285210_TF00951641_Win32.potx" id="{45CB96D6-CCDD-497E-A6B1-51CD02F84607}" vid="{242CC124-DF21-4CD0-B73B-4641C6832E14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F8919DE-9BD9-47A9-9F5D-16EBB968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Jasna prezentacja z sześciokątem</Template>
  <TotalTime>709</TotalTime>
  <Words>600</Words>
  <Application>Microsoft Office PowerPoint</Application>
  <PresentationFormat>Panoramiczny</PresentationFormat>
  <Paragraphs>92</Paragraphs>
  <Slides>13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3" baseType="lpstr">
      <vt:lpstr>-apple-system</vt:lpstr>
      <vt:lpstr>Arial</vt:lpstr>
      <vt:lpstr>Arial Black</vt:lpstr>
      <vt:lpstr>Calibri</vt:lpstr>
      <vt:lpstr>Calibri Light</vt:lpstr>
      <vt:lpstr>CiscoSans ExtraLight</vt:lpstr>
      <vt:lpstr>Gill Sans SemiBold</vt:lpstr>
      <vt:lpstr>Times New Roman</vt:lpstr>
      <vt:lpstr>Wingdings</vt:lpstr>
      <vt:lpstr>Motyw pakietu Office</vt:lpstr>
      <vt:lpstr>Import danych z pliku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Wgrywanie danych do Omegi-Psir z pliku</dc:title>
  <dc:creator>Sages</dc:creator>
  <cp:lastModifiedBy>Agnieszka Rośczak</cp:lastModifiedBy>
  <cp:revision>34</cp:revision>
  <dcterms:created xsi:type="dcterms:W3CDTF">2021-03-09T14:48:21Z</dcterms:created>
  <dcterms:modified xsi:type="dcterms:W3CDTF">2021-03-15T09:58:11Z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