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6" r:id="rId1"/>
  </p:sldMasterIdLst>
  <p:notesMasterIdLst>
    <p:notesMasterId r:id="rId45"/>
  </p:notesMasterIdLst>
  <p:handoutMasterIdLst>
    <p:handoutMasterId r:id="rId46"/>
  </p:handoutMasterIdLst>
  <p:sldIdLst>
    <p:sldId id="828" r:id="rId2"/>
    <p:sldId id="917" r:id="rId3"/>
    <p:sldId id="1352" r:id="rId4"/>
    <p:sldId id="1354" r:id="rId5"/>
    <p:sldId id="1353" r:id="rId6"/>
    <p:sldId id="1355" r:id="rId7"/>
    <p:sldId id="1374" r:id="rId8"/>
    <p:sldId id="1322" r:id="rId9"/>
    <p:sldId id="1351" r:id="rId10"/>
    <p:sldId id="1323" r:id="rId11"/>
    <p:sldId id="1356" r:id="rId12"/>
    <p:sldId id="1372" r:id="rId13"/>
    <p:sldId id="1369" r:id="rId14"/>
    <p:sldId id="1371" r:id="rId15"/>
    <p:sldId id="1375" r:id="rId16"/>
    <p:sldId id="1379" r:id="rId17"/>
    <p:sldId id="1380" r:id="rId18"/>
    <p:sldId id="1381" r:id="rId19"/>
    <p:sldId id="1331" r:id="rId20"/>
    <p:sldId id="1383" r:id="rId21"/>
    <p:sldId id="1384" r:id="rId22"/>
    <p:sldId id="1373" r:id="rId23"/>
    <p:sldId id="1376" r:id="rId24"/>
    <p:sldId id="1377" r:id="rId25"/>
    <p:sldId id="1385" r:id="rId26"/>
    <p:sldId id="1382" r:id="rId27"/>
    <p:sldId id="1359" r:id="rId28"/>
    <p:sldId id="1360" r:id="rId29"/>
    <p:sldId id="1361" r:id="rId30"/>
    <p:sldId id="1362" r:id="rId31"/>
    <p:sldId id="1358" r:id="rId32"/>
    <p:sldId id="1363" r:id="rId33"/>
    <p:sldId id="1365" r:id="rId34"/>
    <p:sldId id="1366" r:id="rId35"/>
    <p:sldId id="1367" r:id="rId36"/>
    <p:sldId id="1378" r:id="rId37"/>
    <p:sldId id="1386" r:id="rId38"/>
    <p:sldId id="1387" r:id="rId39"/>
    <p:sldId id="1388" r:id="rId40"/>
    <p:sldId id="1389" r:id="rId41"/>
    <p:sldId id="1390" r:id="rId42"/>
    <p:sldId id="1391" r:id="rId43"/>
    <p:sldId id="1215" r:id="rId44"/>
  </p:sldIdLst>
  <p:sldSz cx="12192000" cy="6858000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A757149-1963-435C-9416-3EDF3DF9821D}">
          <p14:sldIdLst>
            <p14:sldId id="828"/>
            <p14:sldId id="917"/>
            <p14:sldId id="1352"/>
            <p14:sldId id="1354"/>
            <p14:sldId id="1353"/>
            <p14:sldId id="1355"/>
            <p14:sldId id="1374"/>
            <p14:sldId id="1322"/>
            <p14:sldId id="1351"/>
            <p14:sldId id="1323"/>
            <p14:sldId id="1356"/>
            <p14:sldId id="1372"/>
            <p14:sldId id="1369"/>
            <p14:sldId id="1371"/>
            <p14:sldId id="1375"/>
            <p14:sldId id="1379"/>
            <p14:sldId id="1380"/>
            <p14:sldId id="1381"/>
            <p14:sldId id="1331"/>
            <p14:sldId id="1383"/>
            <p14:sldId id="1384"/>
            <p14:sldId id="1373"/>
            <p14:sldId id="1376"/>
            <p14:sldId id="1377"/>
            <p14:sldId id="1385"/>
            <p14:sldId id="1382"/>
            <p14:sldId id="1359"/>
            <p14:sldId id="1360"/>
            <p14:sldId id="1361"/>
            <p14:sldId id="1362"/>
            <p14:sldId id="1358"/>
            <p14:sldId id="1363"/>
            <p14:sldId id="1365"/>
            <p14:sldId id="1366"/>
            <p14:sldId id="1367"/>
            <p14:sldId id="1378"/>
            <p14:sldId id="1386"/>
            <p14:sldId id="1387"/>
            <p14:sldId id="1388"/>
            <p14:sldId id="1389"/>
            <p14:sldId id="1390"/>
            <p14:sldId id="1391"/>
          </p14:sldIdLst>
        </p14:section>
        <p14:section name="Deklarowanie dyscypliny" id="{19CB33A1-D660-4102-9640-4C0FC1004739}">
          <p14:sldIdLst>
            <p14:sldId id="12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2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75" autoAdjust="0"/>
    <p:restoredTop sz="91551" autoAdjust="0"/>
  </p:normalViewPr>
  <p:slideViewPr>
    <p:cSldViewPr showGuides="1">
      <p:cViewPr varScale="1">
        <p:scale>
          <a:sx n="103" d="100"/>
          <a:sy n="103" d="100"/>
        </p:scale>
        <p:origin x="192" y="342"/>
      </p:cViewPr>
      <p:guideLst>
        <p:guide orient="horz" pos="2160"/>
        <p:guide pos="3205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8562"/>
    </p:cViewPr>
  </p:sorterViewPr>
  <p:notesViewPr>
    <p:cSldViewPr showGuides="1">
      <p:cViewPr varScale="1">
        <p:scale>
          <a:sx n="50" d="100"/>
          <a:sy n="50" d="100"/>
        </p:scale>
        <p:origin x="-1956" y="-96"/>
      </p:cViewPr>
      <p:guideLst>
        <p:guide orient="horz" pos="3126"/>
        <p:guide pos="214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FCCEE4-06DE-4DF5-ABCE-A4E4A3901B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7F3F6-B841-4FFD-A6E2-AB4CD4BAB65F}">
      <dgm:prSet/>
      <dgm:spPr/>
      <dgm:t>
        <a:bodyPr/>
        <a:lstStyle/>
        <a:p>
          <a:r>
            <a:rPr lang="pl-PL" dirty="0">
              <a:latin typeface="+mj-lt"/>
            </a:rPr>
            <a:t>Struktury w systemie</a:t>
          </a:r>
          <a:endParaRPr lang="en-US" dirty="0">
            <a:latin typeface="+mj-lt"/>
          </a:endParaRPr>
        </a:p>
      </dgm:t>
    </dgm:pt>
    <dgm:pt modelId="{D32C00B7-E5B8-46E1-A026-DE784179F9CE}" type="par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4FD2BA-B193-42EC-BFFC-2ACAE902B62C}" type="sib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5699C9-A1FE-4484-8E8F-26DBD7741179}">
      <dgm:prSet/>
      <dgm:spPr/>
      <dgm:t>
        <a:bodyPr/>
        <a:lstStyle/>
        <a:p>
          <a:r>
            <a:rPr lang="pl-PL">
              <a:latin typeface="+mj-lt"/>
            </a:rPr>
            <a:t>Procesy związane z ewaluacją</a:t>
          </a:r>
          <a:endParaRPr lang="en-US">
            <a:latin typeface="+mj-lt"/>
          </a:endParaRPr>
        </a:p>
      </dgm:t>
    </dgm:pt>
    <dgm:pt modelId="{E861A85D-7EA2-4F31-8FC7-C6A438A93438}" type="par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A5970-D94C-4457-B477-F8AD5B4CFD22}" type="sib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4A6C1B-B2C3-452A-A465-987252E36133}">
      <dgm:prSet/>
      <dgm:spPr/>
      <dgm:t>
        <a:bodyPr/>
        <a:lstStyle/>
        <a:p>
          <a:r>
            <a:rPr lang="pl-PL">
              <a:latin typeface="+mj-lt"/>
            </a:rPr>
            <a:t>Narzędzia</a:t>
          </a:r>
          <a:endParaRPr lang="en-US">
            <a:latin typeface="+mj-lt"/>
          </a:endParaRPr>
        </a:p>
      </dgm:t>
    </dgm:pt>
    <dgm:pt modelId="{52CDD2CE-AA39-4BE0-B48A-959710FB2231}" type="par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CF033-CEC3-4B61-84A5-50588D7B9202}" type="sib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8F57A-5C2E-46A4-8BD8-E444BE4B6ECE}" type="pres">
      <dgm:prSet presAssocID="{E7FCCEE4-06DE-4DF5-ABCE-A4E4A3901B7D}" presName="root" presStyleCnt="0">
        <dgm:presLayoutVars>
          <dgm:dir/>
          <dgm:resizeHandles val="exact"/>
        </dgm:presLayoutVars>
      </dgm:prSet>
      <dgm:spPr/>
    </dgm:pt>
    <dgm:pt modelId="{66A057AE-18FA-4612-AFA0-4D49D425D1BF}" type="pres">
      <dgm:prSet presAssocID="{47C7F3F6-B841-4FFD-A6E2-AB4CD4BAB65F}" presName="compNode" presStyleCnt="0"/>
      <dgm:spPr/>
    </dgm:pt>
    <dgm:pt modelId="{11FE9238-FD29-4A52-8072-98BDCFFA7BAF}" type="pres">
      <dgm:prSet presAssocID="{47C7F3F6-B841-4FFD-A6E2-AB4CD4BAB65F}" presName="bgRect" presStyleLbl="bgShp" presStyleIdx="0" presStyleCnt="3"/>
      <dgm:spPr/>
    </dgm:pt>
    <dgm:pt modelId="{43AB6FE7-42FF-447C-B102-A384555D7374}" type="pres">
      <dgm:prSet presAssocID="{47C7F3F6-B841-4FFD-A6E2-AB4CD4BAB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EB668EE-9F4B-45AE-8740-126370F2CFDF}" type="pres">
      <dgm:prSet presAssocID="{47C7F3F6-B841-4FFD-A6E2-AB4CD4BAB65F}" presName="spaceRect" presStyleCnt="0"/>
      <dgm:spPr/>
    </dgm:pt>
    <dgm:pt modelId="{260A3765-40DC-4AFB-A162-8606B05BAF9D}" type="pres">
      <dgm:prSet presAssocID="{47C7F3F6-B841-4FFD-A6E2-AB4CD4BAB65F}" presName="parTx" presStyleLbl="revTx" presStyleIdx="0" presStyleCnt="3">
        <dgm:presLayoutVars>
          <dgm:chMax val="0"/>
          <dgm:chPref val="0"/>
        </dgm:presLayoutVars>
      </dgm:prSet>
      <dgm:spPr/>
    </dgm:pt>
    <dgm:pt modelId="{FFFF5193-0B97-4E62-A639-72AB5F915C86}" type="pres">
      <dgm:prSet presAssocID="{544FD2BA-B193-42EC-BFFC-2ACAE902B62C}" presName="sibTrans" presStyleCnt="0"/>
      <dgm:spPr/>
    </dgm:pt>
    <dgm:pt modelId="{2FB98AA8-8003-4E92-9FD5-6294BA6FD76B}" type="pres">
      <dgm:prSet presAssocID="{A25699C9-A1FE-4484-8E8F-26DBD7741179}" presName="compNode" presStyleCnt="0"/>
      <dgm:spPr/>
    </dgm:pt>
    <dgm:pt modelId="{3EEAFE93-0ADD-40FA-B028-2D32626C1F66}" type="pres">
      <dgm:prSet presAssocID="{A25699C9-A1FE-4484-8E8F-26DBD7741179}" presName="bgRect" presStyleLbl="bgShp" presStyleIdx="1" presStyleCnt="3"/>
      <dgm:spPr/>
    </dgm:pt>
    <dgm:pt modelId="{A44D2F0C-5C98-4E9E-A8F0-7CDEB3C499B0}" type="pres">
      <dgm:prSet presAssocID="{A25699C9-A1FE-4484-8E8F-26DBD7741179}" presName="iconRect" presStyleLbl="node1" presStyleIdx="1" presStyleCnt="3"/>
      <dgm:spPr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mat decyzyjny z wypełnieniem pełnym"/>
        </a:ext>
      </dgm:extLst>
    </dgm:pt>
    <dgm:pt modelId="{AA5C0BB9-A3E7-4FE3-854E-FAFEC13CC62B}" type="pres">
      <dgm:prSet presAssocID="{A25699C9-A1FE-4484-8E8F-26DBD7741179}" presName="spaceRect" presStyleCnt="0"/>
      <dgm:spPr/>
    </dgm:pt>
    <dgm:pt modelId="{FE85AF9A-E9C6-43CD-9A6E-7495D1FEBFEB}" type="pres">
      <dgm:prSet presAssocID="{A25699C9-A1FE-4484-8E8F-26DBD7741179}" presName="parTx" presStyleLbl="revTx" presStyleIdx="1" presStyleCnt="3">
        <dgm:presLayoutVars>
          <dgm:chMax val="0"/>
          <dgm:chPref val="0"/>
        </dgm:presLayoutVars>
      </dgm:prSet>
      <dgm:spPr/>
    </dgm:pt>
    <dgm:pt modelId="{5483E61C-6676-4837-A667-8F06589AA3BE}" type="pres">
      <dgm:prSet presAssocID="{619A5970-D94C-4457-B477-F8AD5B4CFD22}" presName="sibTrans" presStyleCnt="0"/>
      <dgm:spPr/>
    </dgm:pt>
    <dgm:pt modelId="{3B17CA92-0FAE-4E30-B181-DE779FFFCFF7}" type="pres">
      <dgm:prSet presAssocID="{2A4A6C1B-B2C3-452A-A465-987252E36133}" presName="compNode" presStyleCnt="0"/>
      <dgm:spPr/>
    </dgm:pt>
    <dgm:pt modelId="{76B49759-BDEE-45C7-B2F2-7393A1B83110}" type="pres">
      <dgm:prSet presAssocID="{2A4A6C1B-B2C3-452A-A465-987252E36133}" presName="bgRect" presStyleLbl="bgShp" presStyleIdx="2" presStyleCnt="3"/>
      <dgm:spPr/>
    </dgm:pt>
    <dgm:pt modelId="{27D54B65-541D-4D22-BF40-3956FEDB40FA}" type="pres">
      <dgm:prSet presAssocID="{2A4A6C1B-B2C3-452A-A465-987252E361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CF09860-9B14-4E5A-9963-581280438C61}" type="pres">
      <dgm:prSet presAssocID="{2A4A6C1B-B2C3-452A-A465-987252E36133}" presName="spaceRect" presStyleCnt="0"/>
      <dgm:spPr/>
    </dgm:pt>
    <dgm:pt modelId="{E464882E-36D7-4AAD-BACE-8B657785335C}" type="pres">
      <dgm:prSet presAssocID="{2A4A6C1B-B2C3-452A-A465-987252E361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6DDD31-5EC3-4FDF-B95E-F9FF33D24659}" srcId="{E7FCCEE4-06DE-4DF5-ABCE-A4E4A3901B7D}" destId="{47C7F3F6-B841-4FFD-A6E2-AB4CD4BAB65F}" srcOrd="0" destOrd="0" parTransId="{D32C00B7-E5B8-46E1-A026-DE784179F9CE}" sibTransId="{544FD2BA-B193-42EC-BFFC-2ACAE902B62C}"/>
    <dgm:cxn modelId="{113B3764-5457-4FFD-A72A-9C8A37684028}" srcId="{E7FCCEE4-06DE-4DF5-ABCE-A4E4A3901B7D}" destId="{2A4A6C1B-B2C3-452A-A465-987252E36133}" srcOrd="2" destOrd="0" parTransId="{52CDD2CE-AA39-4BE0-B48A-959710FB2231}" sibTransId="{B61CF033-CEC3-4B61-84A5-50588D7B9202}"/>
    <dgm:cxn modelId="{0F978B53-774E-4912-A80C-3F368071CCC6}" type="presOf" srcId="{2A4A6C1B-B2C3-452A-A465-987252E36133}" destId="{E464882E-36D7-4AAD-BACE-8B657785335C}" srcOrd="0" destOrd="0" presId="urn:microsoft.com/office/officeart/2018/2/layout/IconVerticalSolidList"/>
    <dgm:cxn modelId="{3B038B81-FB5A-4174-A3D3-51DA7DB04E77}" type="presOf" srcId="{E7FCCEE4-06DE-4DF5-ABCE-A4E4A3901B7D}" destId="{D8B8F57A-5C2E-46A4-8BD8-E444BE4B6ECE}" srcOrd="0" destOrd="0" presId="urn:microsoft.com/office/officeart/2018/2/layout/IconVerticalSolidList"/>
    <dgm:cxn modelId="{D7B6138B-5EC9-413A-B1DA-0E1C6812EBD5}" srcId="{E7FCCEE4-06DE-4DF5-ABCE-A4E4A3901B7D}" destId="{A25699C9-A1FE-4484-8E8F-26DBD7741179}" srcOrd="1" destOrd="0" parTransId="{E861A85D-7EA2-4F31-8FC7-C6A438A93438}" sibTransId="{619A5970-D94C-4457-B477-F8AD5B4CFD22}"/>
    <dgm:cxn modelId="{4AD7C393-FF3B-4731-A940-14BA7FEA9A24}" type="presOf" srcId="{47C7F3F6-B841-4FFD-A6E2-AB4CD4BAB65F}" destId="{260A3765-40DC-4AFB-A162-8606B05BAF9D}" srcOrd="0" destOrd="0" presId="urn:microsoft.com/office/officeart/2018/2/layout/IconVerticalSolidList"/>
    <dgm:cxn modelId="{A5891FA0-8A5B-4872-BD8D-8A3B43DB1148}" type="presOf" srcId="{A25699C9-A1FE-4484-8E8F-26DBD7741179}" destId="{FE85AF9A-E9C6-43CD-9A6E-7495D1FEBFEB}" srcOrd="0" destOrd="0" presId="urn:microsoft.com/office/officeart/2018/2/layout/IconVerticalSolidList"/>
    <dgm:cxn modelId="{130A7C5A-0F95-4A3D-AE8F-123C504ADE47}" type="presParOf" srcId="{D8B8F57A-5C2E-46A4-8BD8-E444BE4B6ECE}" destId="{66A057AE-18FA-4612-AFA0-4D49D425D1BF}" srcOrd="0" destOrd="0" presId="urn:microsoft.com/office/officeart/2018/2/layout/IconVerticalSolidList"/>
    <dgm:cxn modelId="{02D143E7-1BF0-4411-AEB1-52CA6177AF0D}" type="presParOf" srcId="{66A057AE-18FA-4612-AFA0-4D49D425D1BF}" destId="{11FE9238-FD29-4A52-8072-98BDCFFA7BAF}" srcOrd="0" destOrd="0" presId="urn:microsoft.com/office/officeart/2018/2/layout/IconVerticalSolidList"/>
    <dgm:cxn modelId="{A667EA44-8369-4A49-AA78-F0713912FE56}" type="presParOf" srcId="{66A057AE-18FA-4612-AFA0-4D49D425D1BF}" destId="{43AB6FE7-42FF-447C-B102-A384555D7374}" srcOrd="1" destOrd="0" presId="urn:microsoft.com/office/officeart/2018/2/layout/IconVerticalSolidList"/>
    <dgm:cxn modelId="{C78B4C14-5914-4CB5-ABD5-4188C7CEE256}" type="presParOf" srcId="{66A057AE-18FA-4612-AFA0-4D49D425D1BF}" destId="{BEB668EE-9F4B-45AE-8740-126370F2CFDF}" srcOrd="2" destOrd="0" presId="urn:microsoft.com/office/officeart/2018/2/layout/IconVerticalSolidList"/>
    <dgm:cxn modelId="{270D151D-36E6-4F36-9CEB-6B278D6C2274}" type="presParOf" srcId="{66A057AE-18FA-4612-AFA0-4D49D425D1BF}" destId="{260A3765-40DC-4AFB-A162-8606B05BAF9D}" srcOrd="3" destOrd="0" presId="urn:microsoft.com/office/officeart/2018/2/layout/IconVerticalSolidList"/>
    <dgm:cxn modelId="{453C2D51-E0FE-4797-AC84-141BA139B982}" type="presParOf" srcId="{D8B8F57A-5C2E-46A4-8BD8-E444BE4B6ECE}" destId="{FFFF5193-0B97-4E62-A639-72AB5F915C86}" srcOrd="1" destOrd="0" presId="urn:microsoft.com/office/officeart/2018/2/layout/IconVerticalSolidList"/>
    <dgm:cxn modelId="{02C3E7B5-38AF-49A6-8BA8-CEDEF0B08087}" type="presParOf" srcId="{D8B8F57A-5C2E-46A4-8BD8-E444BE4B6ECE}" destId="{2FB98AA8-8003-4E92-9FD5-6294BA6FD76B}" srcOrd="2" destOrd="0" presId="urn:microsoft.com/office/officeart/2018/2/layout/IconVerticalSolidList"/>
    <dgm:cxn modelId="{87898731-9A3B-4816-AD6E-D93D269ED8ED}" type="presParOf" srcId="{2FB98AA8-8003-4E92-9FD5-6294BA6FD76B}" destId="{3EEAFE93-0ADD-40FA-B028-2D32626C1F66}" srcOrd="0" destOrd="0" presId="urn:microsoft.com/office/officeart/2018/2/layout/IconVerticalSolidList"/>
    <dgm:cxn modelId="{4824D73D-CAC3-4140-878B-E9E308D1281A}" type="presParOf" srcId="{2FB98AA8-8003-4E92-9FD5-6294BA6FD76B}" destId="{A44D2F0C-5C98-4E9E-A8F0-7CDEB3C499B0}" srcOrd="1" destOrd="0" presId="urn:microsoft.com/office/officeart/2018/2/layout/IconVerticalSolidList"/>
    <dgm:cxn modelId="{A6A0B318-2741-4EBD-A990-1AF9129C969F}" type="presParOf" srcId="{2FB98AA8-8003-4E92-9FD5-6294BA6FD76B}" destId="{AA5C0BB9-A3E7-4FE3-854E-FAFEC13CC62B}" srcOrd="2" destOrd="0" presId="urn:microsoft.com/office/officeart/2018/2/layout/IconVerticalSolidList"/>
    <dgm:cxn modelId="{5CED28CB-A657-4332-BFCC-2774A00CBC03}" type="presParOf" srcId="{2FB98AA8-8003-4E92-9FD5-6294BA6FD76B}" destId="{FE85AF9A-E9C6-43CD-9A6E-7495D1FEBFEB}" srcOrd="3" destOrd="0" presId="urn:microsoft.com/office/officeart/2018/2/layout/IconVerticalSolidList"/>
    <dgm:cxn modelId="{FA235E6E-2193-4D39-B16F-2DDDE8C3A7E6}" type="presParOf" srcId="{D8B8F57A-5C2E-46A4-8BD8-E444BE4B6ECE}" destId="{5483E61C-6676-4837-A667-8F06589AA3BE}" srcOrd="3" destOrd="0" presId="urn:microsoft.com/office/officeart/2018/2/layout/IconVerticalSolidList"/>
    <dgm:cxn modelId="{D3DEDF7E-9AC7-4BA9-A83B-ACAF75DB1590}" type="presParOf" srcId="{D8B8F57A-5C2E-46A4-8BD8-E444BE4B6ECE}" destId="{3B17CA92-0FAE-4E30-B181-DE779FFFCFF7}" srcOrd="4" destOrd="0" presId="urn:microsoft.com/office/officeart/2018/2/layout/IconVerticalSolidList"/>
    <dgm:cxn modelId="{EF6AFAB3-A3A6-483E-A4A0-C6E502483675}" type="presParOf" srcId="{3B17CA92-0FAE-4E30-B181-DE779FFFCFF7}" destId="{76B49759-BDEE-45C7-B2F2-7393A1B83110}" srcOrd="0" destOrd="0" presId="urn:microsoft.com/office/officeart/2018/2/layout/IconVerticalSolidList"/>
    <dgm:cxn modelId="{4FF54D90-2AE9-44E2-BE38-876FD514C66B}" type="presParOf" srcId="{3B17CA92-0FAE-4E30-B181-DE779FFFCFF7}" destId="{27D54B65-541D-4D22-BF40-3956FEDB40FA}" srcOrd="1" destOrd="0" presId="urn:microsoft.com/office/officeart/2018/2/layout/IconVerticalSolidList"/>
    <dgm:cxn modelId="{FC562008-BCC5-4619-9462-B38705EF7CF6}" type="presParOf" srcId="{3B17CA92-0FAE-4E30-B181-DE779FFFCFF7}" destId="{ACF09860-9B14-4E5A-9963-581280438C61}" srcOrd="2" destOrd="0" presId="urn:microsoft.com/office/officeart/2018/2/layout/IconVerticalSolidList"/>
    <dgm:cxn modelId="{2417AFD3-A101-4B97-A9C1-19F34DC4A6A9}" type="presParOf" srcId="{3B17CA92-0FAE-4E30-B181-DE779FFFCFF7}" destId="{E464882E-36D7-4AAD-BACE-8B6577853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FCCEE4-06DE-4DF5-ABCE-A4E4A3901B7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7F3F6-B841-4FFD-A6E2-AB4CD4BAB65F}">
      <dgm:prSet/>
      <dgm:spPr/>
      <dgm:t>
        <a:bodyPr/>
        <a:lstStyle/>
        <a:p>
          <a:r>
            <a:rPr lang="pl-PL" dirty="0">
              <a:latin typeface="+mj-lt"/>
            </a:rPr>
            <a:t>Struktury w systemie</a:t>
          </a:r>
          <a:endParaRPr lang="en-US" dirty="0">
            <a:latin typeface="+mj-lt"/>
          </a:endParaRPr>
        </a:p>
      </dgm:t>
    </dgm:pt>
    <dgm:pt modelId="{D32C00B7-E5B8-46E1-A026-DE784179F9CE}" type="par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44FD2BA-B193-42EC-BFFC-2ACAE902B62C}" type="sibTrans" cxnId="{1F6DDD31-5EC3-4FDF-B95E-F9FF33D2465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25699C9-A1FE-4484-8E8F-26DBD7741179}">
      <dgm:prSet/>
      <dgm:spPr/>
      <dgm:t>
        <a:bodyPr/>
        <a:lstStyle/>
        <a:p>
          <a:r>
            <a:rPr lang="pl-PL">
              <a:latin typeface="+mj-lt"/>
            </a:rPr>
            <a:t>Procesy związane z ewaluacją</a:t>
          </a:r>
          <a:endParaRPr lang="en-US">
            <a:latin typeface="+mj-lt"/>
          </a:endParaRPr>
        </a:p>
      </dgm:t>
    </dgm:pt>
    <dgm:pt modelId="{E861A85D-7EA2-4F31-8FC7-C6A438A93438}" type="par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19A5970-D94C-4457-B477-F8AD5B4CFD22}" type="sibTrans" cxnId="{D7B6138B-5EC9-413A-B1DA-0E1C6812EBD5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A4A6C1B-B2C3-452A-A465-987252E36133}">
      <dgm:prSet/>
      <dgm:spPr/>
      <dgm:t>
        <a:bodyPr/>
        <a:lstStyle/>
        <a:p>
          <a:r>
            <a:rPr lang="pl-PL">
              <a:latin typeface="+mj-lt"/>
            </a:rPr>
            <a:t>Narzędzia</a:t>
          </a:r>
          <a:endParaRPr lang="en-US">
            <a:latin typeface="+mj-lt"/>
          </a:endParaRPr>
        </a:p>
      </dgm:t>
    </dgm:pt>
    <dgm:pt modelId="{52CDD2CE-AA39-4BE0-B48A-959710FB2231}" type="par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61CF033-CEC3-4B61-84A5-50588D7B9202}" type="sibTrans" cxnId="{113B3764-5457-4FFD-A72A-9C8A37684028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8B8F57A-5C2E-46A4-8BD8-E444BE4B6ECE}" type="pres">
      <dgm:prSet presAssocID="{E7FCCEE4-06DE-4DF5-ABCE-A4E4A3901B7D}" presName="root" presStyleCnt="0">
        <dgm:presLayoutVars>
          <dgm:dir/>
          <dgm:resizeHandles val="exact"/>
        </dgm:presLayoutVars>
      </dgm:prSet>
      <dgm:spPr/>
    </dgm:pt>
    <dgm:pt modelId="{66A057AE-18FA-4612-AFA0-4D49D425D1BF}" type="pres">
      <dgm:prSet presAssocID="{47C7F3F6-B841-4FFD-A6E2-AB4CD4BAB65F}" presName="compNode" presStyleCnt="0"/>
      <dgm:spPr/>
    </dgm:pt>
    <dgm:pt modelId="{11FE9238-FD29-4A52-8072-98BDCFFA7BAF}" type="pres">
      <dgm:prSet presAssocID="{47C7F3F6-B841-4FFD-A6E2-AB4CD4BAB65F}" presName="bgRect" presStyleLbl="bgShp" presStyleIdx="0" presStyleCnt="3"/>
      <dgm:spPr>
        <a:solidFill>
          <a:schemeClr val="accent2">
            <a:lumMod val="60000"/>
            <a:lumOff val="40000"/>
          </a:schemeClr>
        </a:solidFill>
        <a:ln w="28575" cmpd="dbl">
          <a:solidFill>
            <a:srgbClr val="FF0000"/>
          </a:solidFill>
        </a:ln>
      </dgm:spPr>
    </dgm:pt>
    <dgm:pt modelId="{43AB6FE7-42FF-447C-B102-A384555D7374}" type="pres">
      <dgm:prSet presAssocID="{47C7F3F6-B841-4FFD-A6E2-AB4CD4BAB65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ia"/>
        </a:ext>
      </dgm:extLst>
    </dgm:pt>
    <dgm:pt modelId="{BEB668EE-9F4B-45AE-8740-126370F2CFDF}" type="pres">
      <dgm:prSet presAssocID="{47C7F3F6-B841-4FFD-A6E2-AB4CD4BAB65F}" presName="spaceRect" presStyleCnt="0"/>
      <dgm:spPr/>
    </dgm:pt>
    <dgm:pt modelId="{260A3765-40DC-4AFB-A162-8606B05BAF9D}" type="pres">
      <dgm:prSet presAssocID="{47C7F3F6-B841-4FFD-A6E2-AB4CD4BAB65F}" presName="parTx" presStyleLbl="revTx" presStyleIdx="0" presStyleCnt="3">
        <dgm:presLayoutVars>
          <dgm:chMax val="0"/>
          <dgm:chPref val="0"/>
        </dgm:presLayoutVars>
      </dgm:prSet>
      <dgm:spPr/>
    </dgm:pt>
    <dgm:pt modelId="{FFFF5193-0B97-4E62-A639-72AB5F915C86}" type="pres">
      <dgm:prSet presAssocID="{544FD2BA-B193-42EC-BFFC-2ACAE902B62C}" presName="sibTrans" presStyleCnt="0"/>
      <dgm:spPr/>
    </dgm:pt>
    <dgm:pt modelId="{2FB98AA8-8003-4E92-9FD5-6294BA6FD76B}" type="pres">
      <dgm:prSet presAssocID="{A25699C9-A1FE-4484-8E8F-26DBD7741179}" presName="compNode" presStyleCnt="0"/>
      <dgm:spPr/>
    </dgm:pt>
    <dgm:pt modelId="{3EEAFE93-0ADD-40FA-B028-2D32626C1F66}" type="pres">
      <dgm:prSet presAssocID="{A25699C9-A1FE-4484-8E8F-26DBD7741179}" presName="bgRect" presStyleLbl="bgShp" presStyleIdx="1" presStyleCnt="3"/>
      <dgm:spPr/>
    </dgm:pt>
    <dgm:pt modelId="{A44D2F0C-5C98-4E9E-A8F0-7CDEB3C499B0}" type="pres">
      <dgm:prSet presAssocID="{A25699C9-A1FE-4484-8E8F-26DBD7741179}" presName="iconRect" presStyleLbl="node1" presStyleIdx="1" presStyleCnt="3"/>
      <dgm:spPr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emat decyzyjny z wypełnieniem pełnym"/>
        </a:ext>
      </dgm:extLst>
    </dgm:pt>
    <dgm:pt modelId="{AA5C0BB9-A3E7-4FE3-854E-FAFEC13CC62B}" type="pres">
      <dgm:prSet presAssocID="{A25699C9-A1FE-4484-8E8F-26DBD7741179}" presName="spaceRect" presStyleCnt="0"/>
      <dgm:spPr/>
    </dgm:pt>
    <dgm:pt modelId="{FE85AF9A-E9C6-43CD-9A6E-7495D1FEBFEB}" type="pres">
      <dgm:prSet presAssocID="{A25699C9-A1FE-4484-8E8F-26DBD7741179}" presName="parTx" presStyleLbl="revTx" presStyleIdx="1" presStyleCnt="3">
        <dgm:presLayoutVars>
          <dgm:chMax val="0"/>
          <dgm:chPref val="0"/>
        </dgm:presLayoutVars>
      </dgm:prSet>
      <dgm:spPr/>
    </dgm:pt>
    <dgm:pt modelId="{5483E61C-6676-4837-A667-8F06589AA3BE}" type="pres">
      <dgm:prSet presAssocID="{619A5970-D94C-4457-B477-F8AD5B4CFD22}" presName="sibTrans" presStyleCnt="0"/>
      <dgm:spPr/>
    </dgm:pt>
    <dgm:pt modelId="{3B17CA92-0FAE-4E30-B181-DE779FFFCFF7}" type="pres">
      <dgm:prSet presAssocID="{2A4A6C1B-B2C3-452A-A465-987252E36133}" presName="compNode" presStyleCnt="0"/>
      <dgm:spPr/>
    </dgm:pt>
    <dgm:pt modelId="{76B49759-BDEE-45C7-B2F2-7393A1B83110}" type="pres">
      <dgm:prSet presAssocID="{2A4A6C1B-B2C3-452A-A465-987252E36133}" presName="bgRect" presStyleLbl="bgShp" presStyleIdx="2" presStyleCnt="3"/>
      <dgm:spPr/>
    </dgm:pt>
    <dgm:pt modelId="{27D54B65-541D-4D22-BF40-3956FEDB40FA}" type="pres">
      <dgm:prSet presAssocID="{2A4A6C1B-B2C3-452A-A465-987252E3613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zędzia"/>
        </a:ext>
      </dgm:extLst>
    </dgm:pt>
    <dgm:pt modelId="{ACF09860-9B14-4E5A-9963-581280438C61}" type="pres">
      <dgm:prSet presAssocID="{2A4A6C1B-B2C3-452A-A465-987252E36133}" presName="spaceRect" presStyleCnt="0"/>
      <dgm:spPr/>
    </dgm:pt>
    <dgm:pt modelId="{E464882E-36D7-4AAD-BACE-8B657785335C}" type="pres">
      <dgm:prSet presAssocID="{2A4A6C1B-B2C3-452A-A465-987252E3613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F6DDD31-5EC3-4FDF-B95E-F9FF33D24659}" srcId="{E7FCCEE4-06DE-4DF5-ABCE-A4E4A3901B7D}" destId="{47C7F3F6-B841-4FFD-A6E2-AB4CD4BAB65F}" srcOrd="0" destOrd="0" parTransId="{D32C00B7-E5B8-46E1-A026-DE784179F9CE}" sibTransId="{544FD2BA-B193-42EC-BFFC-2ACAE902B62C}"/>
    <dgm:cxn modelId="{113B3764-5457-4FFD-A72A-9C8A37684028}" srcId="{E7FCCEE4-06DE-4DF5-ABCE-A4E4A3901B7D}" destId="{2A4A6C1B-B2C3-452A-A465-987252E36133}" srcOrd="2" destOrd="0" parTransId="{52CDD2CE-AA39-4BE0-B48A-959710FB2231}" sibTransId="{B61CF033-CEC3-4B61-84A5-50588D7B9202}"/>
    <dgm:cxn modelId="{0F978B53-774E-4912-A80C-3F368071CCC6}" type="presOf" srcId="{2A4A6C1B-B2C3-452A-A465-987252E36133}" destId="{E464882E-36D7-4AAD-BACE-8B657785335C}" srcOrd="0" destOrd="0" presId="urn:microsoft.com/office/officeart/2018/2/layout/IconVerticalSolidList"/>
    <dgm:cxn modelId="{3B038B81-FB5A-4174-A3D3-51DA7DB04E77}" type="presOf" srcId="{E7FCCEE4-06DE-4DF5-ABCE-A4E4A3901B7D}" destId="{D8B8F57A-5C2E-46A4-8BD8-E444BE4B6ECE}" srcOrd="0" destOrd="0" presId="urn:microsoft.com/office/officeart/2018/2/layout/IconVerticalSolidList"/>
    <dgm:cxn modelId="{D7B6138B-5EC9-413A-B1DA-0E1C6812EBD5}" srcId="{E7FCCEE4-06DE-4DF5-ABCE-A4E4A3901B7D}" destId="{A25699C9-A1FE-4484-8E8F-26DBD7741179}" srcOrd="1" destOrd="0" parTransId="{E861A85D-7EA2-4F31-8FC7-C6A438A93438}" sibTransId="{619A5970-D94C-4457-B477-F8AD5B4CFD22}"/>
    <dgm:cxn modelId="{4AD7C393-FF3B-4731-A940-14BA7FEA9A24}" type="presOf" srcId="{47C7F3F6-B841-4FFD-A6E2-AB4CD4BAB65F}" destId="{260A3765-40DC-4AFB-A162-8606B05BAF9D}" srcOrd="0" destOrd="0" presId="urn:microsoft.com/office/officeart/2018/2/layout/IconVerticalSolidList"/>
    <dgm:cxn modelId="{A5891FA0-8A5B-4872-BD8D-8A3B43DB1148}" type="presOf" srcId="{A25699C9-A1FE-4484-8E8F-26DBD7741179}" destId="{FE85AF9A-E9C6-43CD-9A6E-7495D1FEBFEB}" srcOrd="0" destOrd="0" presId="urn:microsoft.com/office/officeart/2018/2/layout/IconVerticalSolidList"/>
    <dgm:cxn modelId="{130A7C5A-0F95-4A3D-AE8F-123C504ADE47}" type="presParOf" srcId="{D8B8F57A-5C2E-46A4-8BD8-E444BE4B6ECE}" destId="{66A057AE-18FA-4612-AFA0-4D49D425D1BF}" srcOrd="0" destOrd="0" presId="urn:microsoft.com/office/officeart/2018/2/layout/IconVerticalSolidList"/>
    <dgm:cxn modelId="{02D143E7-1BF0-4411-AEB1-52CA6177AF0D}" type="presParOf" srcId="{66A057AE-18FA-4612-AFA0-4D49D425D1BF}" destId="{11FE9238-FD29-4A52-8072-98BDCFFA7BAF}" srcOrd="0" destOrd="0" presId="urn:microsoft.com/office/officeart/2018/2/layout/IconVerticalSolidList"/>
    <dgm:cxn modelId="{A667EA44-8369-4A49-AA78-F0713912FE56}" type="presParOf" srcId="{66A057AE-18FA-4612-AFA0-4D49D425D1BF}" destId="{43AB6FE7-42FF-447C-B102-A384555D7374}" srcOrd="1" destOrd="0" presId="urn:microsoft.com/office/officeart/2018/2/layout/IconVerticalSolidList"/>
    <dgm:cxn modelId="{C78B4C14-5914-4CB5-ABD5-4188C7CEE256}" type="presParOf" srcId="{66A057AE-18FA-4612-AFA0-4D49D425D1BF}" destId="{BEB668EE-9F4B-45AE-8740-126370F2CFDF}" srcOrd="2" destOrd="0" presId="urn:microsoft.com/office/officeart/2018/2/layout/IconVerticalSolidList"/>
    <dgm:cxn modelId="{270D151D-36E6-4F36-9CEB-6B278D6C2274}" type="presParOf" srcId="{66A057AE-18FA-4612-AFA0-4D49D425D1BF}" destId="{260A3765-40DC-4AFB-A162-8606B05BAF9D}" srcOrd="3" destOrd="0" presId="urn:microsoft.com/office/officeart/2018/2/layout/IconVerticalSolidList"/>
    <dgm:cxn modelId="{453C2D51-E0FE-4797-AC84-141BA139B982}" type="presParOf" srcId="{D8B8F57A-5C2E-46A4-8BD8-E444BE4B6ECE}" destId="{FFFF5193-0B97-4E62-A639-72AB5F915C86}" srcOrd="1" destOrd="0" presId="urn:microsoft.com/office/officeart/2018/2/layout/IconVerticalSolidList"/>
    <dgm:cxn modelId="{02C3E7B5-38AF-49A6-8BA8-CEDEF0B08087}" type="presParOf" srcId="{D8B8F57A-5C2E-46A4-8BD8-E444BE4B6ECE}" destId="{2FB98AA8-8003-4E92-9FD5-6294BA6FD76B}" srcOrd="2" destOrd="0" presId="urn:microsoft.com/office/officeart/2018/2/layout/IconVerticalSolidList"/>
    <dgm:cxn modelId="{87898731-9A3B-4816-AD6E-D93D269ED8ED}" type="presParOf" srcId="{2FB98AA8-8003-4E92-9FD5-6294BA6FD76B}" destId="{3EEAFE93-0ADD-40FA-B028-2D32626C1F66}" srcOrd="0" destOrd="0" presId="urn:microsoft.com/office/officeart/2018/2/layout/IconVerticalSolidList"/>
    <dgm:cxn modelId="{4824D73D-CAC3-4140-878B-E9E308D1281A}" type="presParOf" srcId="{2FB98AA8-8003-4E92-9FD5-6294BA6FD76B}" destId="{A44D2F0C-5C98-4E9E-A8F0-7CDEB3C499B0}" srcOrd="1" destOrd="0" presId="urn:microsoft.com/office/officeart/2018/2/layout/IconVerticalSolidList"/>
    <dgm:cxn modelId="{A6A0B318-2741-4EBD-A990-1AF9129C969F}" type="presParOf" srcId="{2FB98AA8-8003-4E92-9FD5-6294BA6FD76B}" destId="{AA5C0BB9-A3E7-4FE3-854E-FAFEC13CC62B}" srcOrd="2" destOrd="0" presId="urn:microsoft.com/office/officeart/2018/2/layout/IconVerticalSolidList"/>
    <dgm:cxn modelId="{5CED28CB-A657-4332-BFCC-2774A00CBC03}" type="presParOf" srcId="{2FB98AA8-8003-4E92-9FD5-6294BA6FD76B}" destId="{FE85AF9A-E9C6-43CD-9A6E-7495D1FEBFEB}" srcOrd="3" destOrd="0" presId="urn:microsoft.com/office/officeart/2018/2/layout/IconVerticalSolidList"/>
    <dgm:cxn modelId="{FA235E6E-2193-4D39-B16F-2DDDE8C3A7E6}" type="presParOf" srcId="{D8B8F57A-5C2E-46A4-8BD8-E444BE4B6ECE}" destId="{5483E61C-6676-4837-A667-8F06589AA3BE}" srcOrd="3" destOrd="0" presId="urn:microsoft.com/office/officeart/2018/2/layout/IconVerticalSolidList"/>
    <dgm:cxn modelId="{D3DEDF7E-9AC7-4BA9-A83B-ACAF75DB1590}" type="presParOf" srcId="{D8B8F57A-5C2E-46A4-8BD8-E444BE4B6ECE}" destId="{3B17CA92-0FAE-4E30-B181-DE779FFFCFF7}" srcOrd="4" destOrd="0" presId="urn:microsoft.com/office/officeart/2018/2/layout/IconVerticalSolidList"/>
    <dgm:cxn modelId="{EF6AFAB3-A3A6-483E-A4A0-C6E502483675}" type="presParOf" srcId="{3B17CA92-0FAE-4E30-B181-DE779FFFCFF7}" destId="{76B49759-BDEE-45C7-B2F2-7393A1B83110}" srcOrd="0" destOrd="0" presId="urn:microsoft.com/office/officeart/2018/2/layout/IconVerticalSolidList"/>
    <dgm:cxn modelId="{4FF54D90-2AE9-44E2-BE38-876FD514C66B}" type="presParOf" srcId="{3B17CA92-0FAE-4E30-B181-DE779FFFCFF7}" destId="{27D54B65-541D-4D22-BF40-3956FEDB40FA}" srcOrd="1" destOrd="0" presId="urn:microsoft.com/office/officeart/2018/2/layout/IconVerticalSolidList"/>
    <dgm:cxn modelId="{FC562008-BCC5-4619-9462-B38705EF7CF6}" type="presParOf" srcId="{3B17CA92-0FAE-4E30-B181-DE779FFFCFF7}" destId="{ACF09860-9B14-4E5A-9963-581280438C61}" srcOrd="2" destOrd="0" presId="urn:microsoft.com/office/officeart/2018/2/layout/IconVerticalSolidList"/>
    <dgm:cxn modelId="{2417AFD3-A101-4B97-A9C1-19F34DC4A6A9}" type="presParOf" srcId="{3B17CA92-0FAE-4E30-B181-DE779FFFCFF7}" destId="{E464882E-36D7-4AAD-BACE-8B657785335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9238-FD29-4A52-8072-98BDCFFA7BAF}">
      <dsp:nvSpPr>
        <dsp:cNvPr id="0" name=""/>
        <dsp:cNvSpPr/>
      </dsp:nvSpPr>
      <dsp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6FE7-42FF-447C-B102-A384555D7374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3765-40DC-4AFB-A162-8606B05BAF9D}">
      <dsp:nvSpPr>
        <dsp:cNvPr id="0" name=""/>
        <dsp:cNvSpPr/>
      </dsp:nvSpPr>
      <dsp:spPr>
        <a:xfrm>
          <a:off x="1840237" y="6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Struktury w systemie</a:t>
          </a:r>
          <a:endParaRPr lang="en-US" sz="2500" kern="1200" dirty="0">
            <a:latin typeface="+mj-lt"/>
          </a:endParaRPr>
        </a:p>
      </dsp:txBody>
      <dsp:txXfrm>
        <a:off x="1840237" y="680"/>
        <a:ext cx="5779762" cy="1593279"/>
      </dsp:txXfrm>
    </dsp:sp>
    <dsp:sp modelId="{3EEAFE93-0ADD-40FA-B028-2D32626C1F66}">
      <dsp:nvSpPr>
        <dsp:cNvPr id="0" name=""/>
        <dsp:cNvSpPr/>
      </dsp:nvSpPr>
      <dsp:spPr>
        <a:xfrm>
          <a:off x="0" y="19922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F0C-5C98-4E9E-A8F0-7CDEB3C499B0}">
      <dsp:nvSpPr>
        <dsp:cNvPr id="0" name=""/>
        <dsp:cNvSpPr/>
      </dsp:nvSpPr>
      <dsp:spPr>
        <a:xfrm>
          <a:off x="481967" y="2350768"/>
          <a:ext cx="876303" cy="876303"/>
        </a:xfrm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AF9A-E9C6-43CD-9A6E-7495D1FEBFEB}">
      <dsp:nvSpPr>
        <dsp:cNvPr id="0" name=""/>
        <dsp:cNvSpPr/>
      </dsp:nvSpPr>
      <dsp:spPr>
        <a:xfrm>
          <a:off x="1840237" y="19922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Procesy związane z ewaluacją</a:t>
          </a:r>
          <a:endParaRPr lang="en-US" sz="2500" kern="1200">
            <a:latin typeface="+mj-lt"/>
          </a:endParaRPr>
        </a:p>
      </dsp:txBody>
      <dsp:txXfrm>
        <a:off x="1840237" y="1992280"/>
        <a:ext cx="5779762" cy="1593279"/>
      </dsp:txXfrm>
    </dsp:sp>
    <dsp:sp modelId="{76B49759-BDEE-45C7-B2F2-7393A1B83110}">
      <dsp:nvSpPr>
        <dsp:cNvPr id="0" name=""/>
        <dsp:cNvSpPr/>
      </dsp:nvSpPr>
      <dsp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4B65-541D-4D22-BF40-3956FEDB40FA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882E-36D7-4AAD-BACE-8B657785335C}">
      <dsp:nvSpPr>
        <dsp:cNvPr id="0" name=""/>
        <dsp:cNvSpPr/>
      </dsp:nvSpPr>
      <dsp:spPr>
        <a:xfrm>
          <a:off x="1840237" y="3983879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Narzędzia</a:t>
          </a:r>
          <a:endParaRPr lang="en-US" sz="2500" kern="1200">
            <a:latin typeface="+mj-lt"/>
          </a:endParaRPr>
        </a:p>
      </dsp:txBody>
      <dsp:txXfrm>
        <a:off x="1840237" y="3983879"/>
        <a:ext cx="5779762" cy="1593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FE9238-FD29-4A52-8072-98BDCFFA7BAF}">
      <dsp:nvSpPr>
        <dsp:cNvPr id="0" name=""/>
        <dsp:cNvSpPr/>
      </dsp:nvSpPr>
      <dsp:spPr>
        <a:xfrm>
          <a:off x="0" y="6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8575" cmpd="dbl">
          <a:solidFill>
            <a:srgbClr val="FF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B6FE7-42FF-447C-B102-A384555D7374}">
      <dsp:nvSpPr>
        <dsp:cNvPr id="0" name=""/>
        <dsp:cNvSpPr/>
      </dsp:nvSpPr>
      <dsp:spPr>
        <a:xfrm>
          <a:off x="481967" y="359168"/>
          <a:ext cx="876303" cy="8763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A3765-40DC-4AFB-A162-8606B05BAF9D}">
      <dsp:nvSpPr>
        <dsp:cNvPr id="0" name=""/>
        <dsp:cNvSpPr/>
      </dsp:nvSpPr>
      <dsp:spPr>
        <a:xfrm>
          <a:off x="1840237" y="6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latin typeface="+mj-lt"/>
            </a:rPr>
            <a:t>Struktury w systemie</a:t>
          </a:r>
          <a:endParaRPr lang="en-US" sz="2500" kern="1200" dirty="0">
            <a:latin typeface="+mj-lt"/>
          </a:endParaRPr>
        </a:p>
      </dsp:txBody>
      <dsp:txXfrm>
        <a:off x="1840237" y="680"/>
        <a:ext cx="5779762" cy="1593279"/>
      </dsp:txXfrm>
    </dsp:sp>
    <dsp:sp modelId="{3EEAFE93-0ADD-40FA-B028-2D32626C1F66}">
      <dsp:nvSpPr>
        <dsp:cNvPr id="0" name=""/>
        <dsp:cNvSpPr/>
      </dsp:nvSpPr>
      <dsp:spPr>
        <a:xfrm>
          <a:off x="0" y="1992280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D2F0C-5C98-4E9E-A8F0-7CDEB3C499B0}">
      <dsp:nvSpPr>
        <dsp:cNvPr id="0" name=""/>
        <dsp:cNvSpPr/>
      </dsp:nvSpPr>
      <dsp:spPr>
        <a:xfrm>
          <a:off x="481967" y="2350768"/>
          <a:ext cx="876303" cy="876303"/>
        </a:xfrm>
        <a:prstGeom prst="flowChartCollat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AF9A-E9C6-43CD-9A6E-7495D1FEBFEB}">
      <dsp:nvSpPr>
        <dsp:cNvPr id="0" name=""/>
        <dsp:cNvSpPr/>
      </dsp:nvSpPr>
      <dsp:spPr>
        <a:xfrm>
          <a:off x="1840237" y="1992280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Procesy związane z ewaluacją</a:t>
          </a:r>
          <a:endParaRPr lang="en-US" sz="2500" kern="1200">
            <a:latin typeface="+mj-lt"/>
          </a:endParaRPr>
        </a:p>
      </dsp:txBody>
      <dsp:txXfrm>
        <a:off x="1840237" y="1992280"/>
        <a:ext cx="5779762" cy="1593279"/>
      </dsp:txXfrm>
    </dsp:sp>
    <dsp:sp modelId="{76B49759-BDEE-45C7-B2F2-7393A1B83110}">
      <dsp:nvSpPr>
        <dsp:cNvPr id="0" name=""/>
        <dsp:cNvSpPr/>
      </dsp:nvSpPr>
      <dsp:spPr>
        <a:xfrm>
          <a:off x="0" y="3983879"/>
          <a:ext cx="7620000" cy="159327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D54B65-541D-4D22-BF40-3956FEDB40FA}">
      <dsp:nvSpPr>
        <dsp:cNvPr id="0" name=""/>
        <dsp:cNvSpPr/>
      </dsp:nvSpPr>
      <dsp:spPr>
        <a:xfrm>
          <a:off x="481967" y="4342367"/>
          <a:ext cx="876303" cy="8763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642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882E-36D7-4AAD-BACE-8B657785335C}">
      <dsp:nvSpPr>
        <dsp:cNvPr id="0" name=""/>
        <dsp:cNvSpPr/>
      </dsp:nvSpPr>
      <dsp:spPr>
        <a:xfrm>
          <a:off x="1840237" y="3983879"/>
          <a:ext cx="5779762" cy="1593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22" tIns="168622" rIns="168622" bIns="16862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>
              <a:latin typeface="+mj-lt"/>
            </a:rPr>
            <a:t>Narzędzia</a:t>
          </a:r>
          <a:endParaRPr lang="en-US" sz="2500" kern="1200">
            <a:latin typeface="+mj-lt"/>
          </a:endParaRPr>
        </a:p>
      </dsp:txBody>
      <dsp:txXfrm>
        <a:off x="1840237" y="3983879"/>
        <a:ext cx="5779762" cy="1593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9DBE6A-0AC0-4B74-92AE-2BB4321FFF86}" type="datetimeFigureOut">
              <a:rPr lang="pl-PL"/>
              <a:pPr>
                <a:defRPr/>
              </a:pPr>
              <a:t>31.05.2021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D3D677-4E7A-44D3-8235-507C6F7982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8131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294" y="0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1D58ED5-1363-4D2D-9D3C-232F15F0355F}" type="datetimeFigureOut">
              <a:rPr lang="pl-PL"/>
              <a:pPr>
                <a:defRPr/>
              </a:pPr>
              <a:t>31.05.2021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FE06B9E-674A-4F92-8A6D-374D1CC56B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9220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9700" y="768350"/>
            <a:ext cx="6819900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6F58E0-E820-41CF-AC7F-DFC2B79C57BB}" type="datetime1">
              <a:rPr lang="en-US" smtClean="0"/>
              <a:pPr>
                <a:defRPr/>
              </a:pPr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60A45-091D-4BCF-8DB5-9BFA74A9F3EC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68F435-DA80-4D9C-9B78-7DE769691807}" type="datetime1">
              <a:rPr lang="en-US" smtClean="0"/>
              <a:pPr>
                <a:defRPr/>
              </a:pPr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87576-36C7-4CFE-AE6F-D20B98F18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7927C-37DF-4355-80E6-CB95151125DD}" type="datetime1">
              <a:rPr lang="en-US" smtClean="0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D7FB9-0550-439F-B2FC-D8BF22BDB10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6DCDBE8-9321-41D9-ACBC-A4F0182825FF}" type="datetime1">
              <a:rPr lang="en-US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3C547C0-118D-43E3-8CE1-6C98C8D2F66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746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CEC22-A440-4B51-B2F2-F858112A4B53}" type="datetime1">
              <a:rPr lang="en-US" smtClean="0"/>
              <a:pPr>
                <a:defRPr/>
              </a:pPr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EECFF-BC1A-4CB2-B9D7-B7A3E1F8E8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B05F7F-C13D-4539-947C-E454E12733D7}" type="datetime1">
              <a:rPr lang="en-US" smtClean="0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CC674-66D0-4649-AD9A-F45C976A7D8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26A6AA-7530-447C-A012-64E9F7966968}" type="datetime1">
              <a:rPr lang="en-US" smtClean="0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9028F-0996-40C5-955F-B71E0B3A205A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15035-DADB-4A51-A401-E901DF9DEB55}" type="datetime1">
              <a:rPr lang="en-US" smtClean="0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45FB4-A899-4D94-A494-1FFEC17E8F2B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4C4C2D-C1F1-485F-8453-CFFF7F95055C}" type="datetime1">
              <a:rPr lang="en-US" smtClean="0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7413A-99E8-4156-8C3D-9FAC42C0209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382D78-5A8E-466F-BAC2-AA13BAE03698}" type="datetime1">
              <a:rPr lang="en-US" smtClean="0"/>
              <a:pPr>
                <a:defRPr/>
              </a:pPr>
              <a:t>5/31/2021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6353CA-F732-4855-A055-19706AEC63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19FBE9-BAD3-4B1D-B628-D3CA0C7006AD}" type="datetime1">
              <a:rPr lang="en-US" smtClean="0"/>
              <a:pPr>
                <a:defRPr/>
              </a:pPr>
              <a:t>5/31/2021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Waszawa, 27 wrzesień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E2EE19-F871-4500-9616-E7FC97AF35E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ADC5C9-9370-47AC-9BDD-BA763B47341F}" type="datetime1">
              <a:rPr lang="en-US" smtClean="0"/>
              <a:pPr>
                <a:defRPr/>
              </a:pPr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3670F-FDA0-4FD0-B943-3688A59CEA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C8F3972-3DEE-4C94-B6C3-690CE0FD002D}" type="datetime1">
              <a:rPr lang="en-US" smtClean="0"/>
              <a:pPr>
                <a:defRPr/>
              </a:pPr>
              <a:t>5/31/2021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Waszawa, 27 wrzesień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3E4A76-17A2-453A-8145-10D8D06FC5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324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5" Type="http://schemas.openxmlformats.org/officeDocument/2006/relationships/slide" Target="slide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1.png"/><Relationship Id="rId7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0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ctrTitle"/>
          </p:nvPr>
        </p:nvSpPr>
        <p:spPr>
          <a:xfrm>
            <a:off x="2135450" y="2420860"/>
            <a:ext cx="7772400" cy="34564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3200" cap="none" dirty="0">
                <a:effectLst/>
              </a:rPr>
              <a:t> </a:t>
            </a:r>
            <a:br>
              <a:rPr lang="pl-PL" sz="3200" cap="none" dirty="0">
                <a:effectLst/>
              </a:rPr>
            </a:br>
            <a:r>
              <a:rPr lang="pl-PL" sz="3200" cap="none" dirty="0">
                <a:effectLst/>
              </a:rPr>
              <a:t>Ewaluacja </a:t>
            </a:r>
            <a:br>
              <a:rPr lang="pl-PL" sz="3200" cap="none" dirty="0">
                <a:effectLst/>
              </a:rPr>
            </a:br>
            <a:r>
              <a:rPr lang="pl-PL" sz="3200" cap="none" dirty="0">
                <a:effectLst/>
              </a:rPr>
              <a:t>w systemie OMEGA-PSIR </a:t>
            </a:r>
            <a:br>
              <a:rPr lang="pl-PL" sz="3200" cap="none" dirty="0">
                <a:effectLst/>
              </a:rPr>
            </a:br>
            <a:r>
              <a:rPr lang="pl-PL" sz="3200" cap="none" dirty="0">
                <a:effectLst/>
              </a:rPr>
              <a:t>Struktury, Narzędzia, Procesy</a:t>
            </a:r>
            <a:br>
              <a:rPr lang="pl-PL" sz="3200" cap="none" dirty="0">
                <a:effectLst/>
              </a:rPr>
            </a:br>
            <a:br>
              <a:rPr lang="pl-PL" sz="3200" cap="none" dirty="0">
                <a:effectLst/>
              </a:rPr>
            </a:br>
            <a:r>
              <a:rPr lang="pl-PL" sz="2800" cap="none" dirty="0">
                <a:effectLst/>
              </a:rPr>
              <a:t>Część 1 Przygotowanie Danych</a:t>
            </a:r>
            <a:endParaRPr lang="pl-PL" altLang="pl-PL" sz="2800" cap="none" dirty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pl-PL" sz="1800">
              <a:latin typeface="Calibri" pitchFamily="34" charset="0"/>
            </a:endParaRPr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00" y="0"/>
            <a:ext cx="2411700" cy="129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5562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33424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autora</a:t>
            </a:r>
          </a:p>
          <a:p>
            <a:r>
              <a:rPr lang="pl-PL" dirty="0">
                <a:latin typeface="+mj-lt"/>
              </a:rPr>
              <a:t>Dyscypliny aktualne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607E4AD-3D9D-47A9-93A3-9BB7D63CB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820" y="1967192"/>
            <a:ext cx="6243357" cy="4718304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C2E2DED4-0CE3-43AB-B16F-9CF084AE1254}"/>
              </a:ext>
            </a:extLst>
          </p:cNvPr>
          <p:cNvSpPr/>
          <p:nvPr/>
        </p:nvSpPr>
        <p:spPr>
          <a:xfrm>
            <a:off x="4747958" y="6360776"/>
            <a:ext cx="3515162" cy="33441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Powiększenie slajdu 15">
                <a:extLst>
                  <a:ext uri="{FF2B5EF4-FFF2-40B4-BE49-F238E27FC236}">
                    <a16:creationId xmlns:a16="http://schemas.microsoft.com/office/drawing/2014/main" id="{DAC1B048-405E-4780-B957-DE6D28F4DC0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66068268"/>
                  </p:ext>
                </p:extLst>
              </p:nvPr>
            </p:nvGraphicFramePr>
            <p:xfrm>
              <a:off x="10651417" y="6164076"/>
              <a:ext cx="982845" cy="552850"/>
            </p:xfrm>
            <a:graphic>
              <a:graphicData uri="http://schemas.microsoft.com/office/powerpoint/2016/slidezoom">
                <pslz:sldZm>
                  <pslz:sldZmObj sldId="1356" cId="3326402719">
                    <pslz:zmPr id="{825BCF66-B0CE-445D-A2FC-CB5282EF6FE9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82845" cy="5528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Powiększenie slajdu 15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DAC1B048-405E-4780-B957-DE6D28F4DC0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651417" y="6164076"/>
                <a:ext cx="982845" cy="5528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E6FF1C35-C10F-4197-95A2-3D3C27F71008}"/>
              </a:ext>
            </a:extLst>
          </p:cNvPr>
          <p:cNvSpPr/>
          <p:nvPr/>
        </p:nvSpPr>
        <p:spPr>
          <a:xfrm>
            <a:off x="8816014" y="6273294"/>
            <a:ext cx="1296180" cy="334414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6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autora</a:t>
            </a:r>
          </a:p>
          <a:p>
            <a:r>
              <a:rPr lang="pl-PL" dirty="0">
                <a:latin typeface="+mj-lt"/>
              </a:rPr>
              <a:t>Dyscypliny aktualne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9102A7-1DC5-4C81-8211-55BF711F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997" y="1916791"/>
            <a:ext cx="6974962" cy="3888540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B253BC2-F63C-4B3B-B7A8-880A08BED9E9}"/>
              </a:ext>
            </a:extLst>
          </p:cNvPr>
          <p:cNvSpPr txBox="1"/>
          <p:nvPr/>
        </p:nvSpPr>
        <p:spPr>
          <a:xfrm>
            <a:off x="8832380" y="3429000"/>
            <a:ext cx="295241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Dyscypliny aktualne</a:t>
            </a:r>
          </a:p>
          <a:p>
            <a:r>
              <a:rPr lang="pl-PL" dirty="0"/>
              <a:t>Wykorzystywane przy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Wyborze dyscypliny dla kolejnych publikacji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Budowaniu oświadczenia Nr 3 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49EC870-916E-46CC-AAEE-01A93ADB648A}"/>
              </a:ext>
            </a:extLst>
          </p:cNvPr>
          <p:cNvSpPr/>
          <p:nvPr/>
        </p:nvSpPr>
        <p:spPr>
          <a:xfrm>
            <a:off x="8832379" y="3382241"/>
            <a:ext cx="2929907" cy="19190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0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445537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autora</a:t>
            </a:r>
          </a:p>
          <a:p>
            <a:r>
              <a:rPr lang="pl-PL" dirty="0">
                <a:latin typeface="+mj-lt"/>
              </a:rPr>
              <a:t>Dyscypliny aktualne</a:t>
            </a:r>
          </a:p>
          <a:p>
            <a:r>
              <a:rPr lang="pl-PL" dirty="0">
                <a:latin typeface="+mj-lt"/>
              </a:rPr>
              <a:t>Historia deklarowania dyscyplin przez autora</a:t>
            </a:r>
          </a:p>
          <a:p>
            <a:endParaRPr lang="pl-PL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9102A7-1DC5-4C81-8211-55BF711F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997" y="1916791"/>
            <a:ext cx="6974962" cy="3888540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B253BC2-F63C-4B3B-B7A8-880A08BED9E9}"/>
              </a:ext>
            </a:extLst>
          </p:cNvPr>
          <p:cNvSpPr txBox="1"/>
          <p:nvPr/>
        </p:nvSpPr>
        <p:spPr>
          <a:xfrm>
            <a:off x="8832380" y="3429000"/>
            <a:ext cx="295241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Dyscypliny aktualne</a:t>
            </a:r>
          </a:p>
          <a:p>
            <a:r>
              <a:rPr lang="pl-PL" dirty="0"/>
              <a:t>Wykorzystywane przy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Wyborze dyscypliny dla kolejnych publikacji</a:t>
            </a:r>
          </a:p>
          <a:p>
            <a:pPr marL="342900" indent="-342900">
              <a:buFont typeface="+mj-lt"/>
              <a:buAutoNum type="arabicPeriod"/>
            </a:pPr>
            <a:r>
              <a:rPr lang="pl-PL" dirty="0"/>
              <a:t>Budowaniu oświadczenia Nr 3 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D49EC870-916E-46CC-AAEE-01A93ADB648A}"/>
              </a:ext>
            </a:extLst>
          </p:cNvPr>
          <p:cNvSpPr/>
          <p:nvPr/>
        </p:nvSpPr>
        <p:spPr>
          <a:xfrm>
            <a:off x="8832379" y="3382241"/>
            <a:ext cx="2929907" cy="191901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966495C1-4A68-4D1B-8C58-E22DF3E77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871" y="1242139"/>
            <a:ext cx="7211948" cy="561586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13B28C13-4796-4458-BF55-7121B4EC16CC}"/>
              </a:ext>
            </a:extLst>
          </p:cNvPr>
          <p:cNvSpPr/>
          <p:nvPr/>
        </p:nvSpPr>
        <p:spPr>
          <a:xfrm>
            <a:off x="5375900" y="2197076"/>
            <a:ext cx="3456480" cy="1087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D71FD50F-ED85-4AB4-8BEA-4279AA91ED85}"/>
              </a:ext>
            </a:extLst>
          </p:cNvPr>
          <p:cNvSpPr/>
          <p:nvPr/>
        </p:nvSpPr>
        <p:spPr>
          <a:xfrm>
            <a:off x="8832380" y="2348850"/>
            <a:ext cx="1440200" cy="160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Powiększenie slajdu 15">
                <a:extLst>
                  <a:ext uri="{FF2B5EF4-FFF2-40B4-BE49-F238E27FC236}">
                    <a16:creationId xmlns:a16="http://schemas.microsoft.com/office/drawing/2014/main" id="{4AA8A47C-6AD2-486D-BABC-55B9DDFFCC2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1933666"/>
                  </p:ext>
                </p:extLst>
              </p:nvPr>
            </p:nvGraphicFramePr>
            <p:xfrm>
              <a:off x="10393067" y="2104699"/>
              <a:ext cx="1440200" cy="810112"/>
            </p:xfrm>
            <a:graphic>
              <a:graphicData uri="http://schemas.microsoft.com/office/powerpoint/2016/slidezoom">
                <pslz:sldZm>
                  <pslz:sldZmObj sldId="1369" cId="3731591870">
                    <pslz:zmPr id="{AF9E8CFA-560B-4FED-A1D4-9EE2B15972E5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200" cy="81011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Powiększenie slajdu 1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AA8A47C-6AD2-486D-BABC-55B9DDFFCC2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93067" y="2104699"/>
                <a:ext cx="1440200" cy="81011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98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24841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autora</a:t>
            </a:r>
          </a:p>
          <a:p>
            <a:r>
              <a:rPr lang="pl-PL" dirty="0">
                <a:latin typeface="+mj-lt"/>
              </a:rPr>
              <a:t>Dyscypliny aktualne</a:t>
            </a:r>
          </a:p>
          <a:p>
            <a:r>
              <a:rPr lang="pl-PL" dirty="0">
                <a:latin typeface="+mj-lt"/>
              </a:rPr>
              <a:t>Historia deklarowania dyscyplin przez autora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9102A7-1DC5-4C81-8211-55BF711F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99" y="2531491"/>
            <a:ext cx="5872359" cy="3273839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D33B77-769A-4E67-BF81-CB95D3BA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52" y="1360479"/>
            <a:ext cx="7211948" cy="561586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668D1A5-CE74-4782-9EE7-B83307026F92}"/>
              </a:ext>
            </a:extLst>
          </p:cNvPr>
          <p:cNvSpPr/>
          <p:nvPr/>
        </p:nvSpPr>
        <p:spPr>
          <a:xfrm>
            <a:off x="5375900" y="2197076"/>
            <a:ext cx="3456480" cy="1087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8542AD7-6AA3-4A93-B590-053F4567A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879" y="3285242"/>
            <a:ext cx="5488142" cy="256883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09815E1-836C-4BE4-9BA5-35C9F47DD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879" y="3495174"/>
            <a:ext cx="5222173" cy="256883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A78EE47-2A65-4B44-B126-EEC5563AD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830" y="3804893"/>
            <a:ext cx="5328169" cy="260841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B9546D0-E65C-4CCE-A5BE-12D3B2018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130" y="3883710"/>
            <a:ext cx="5159870" cy="2506328"/>
          </a:xfrm>
          <a:prstGeom prst="rect">
            <a:avLst/>
          </a:prstGeom>
        </p:spPr>
      </p:pic>
      <p:sp>
        <p:nvSpPr>
          <p:cNvPr id="13" name="Nawias klamrowy zamykający 12">
            <a:extLst>
              <a:ext uri="{FF2B5EF4-FFF2-40B4-BE49-F238E27FC236}">
                <a16:creationId xmlns:a16="http://schemas.microsoft.com/office/drawing/2014/main" id="{419240E7-B1C3-4170-8865-59AA5BDC5B09}"/>
              </a:ext>
            </a:extLst>
          </p:cNvPr>
          <p:cNvSpPr/>
          <p:nvPr/>
        </p:nvSpPr>
        <p:spPr>
          <a:xfrm>
            <a:off x="8954422" y="2088711"/>
            <a:ext cx="235313" cy="1080435"/>
          </a:xfrm>
          <a:prstGeom prst="rightBrace">
            <a:avLst>
              <a:gd name="adj1" fmla="val 5605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załka: wygięta 8">
            <a:extLst>
              <a:ext uri="{FF2B5EF4-FFF2-40B4-BE49-F238E27FC236}">
                <a16:creationId xmlns:a16="http://schemas.microsoft.com/office/drawing/2014/main" id="{D4A9949F-A2FA-42CE-B911-A5023E77B5CB}"/>
              </a:ext>
            </a:extLst>
          </p:cNvPr>
          <p:cNvSpPr/>
          <p:nvPr/>
        </p:nvSpPr>
        <p:spPr>
          <a:xfrm rot="5400000">
            <a:off x="9518519" y="2316757"/>
            <a:ext cx="598470" cy="1179055"/>
          </a:xfrm>
          <a:prstGeom prst="bentArrow">
            <a:avLst>
              <a:gd name="adj1" fmla="val 25000"/>
              <a:gd name="adj2" fmla="val 26829"/>
              <a:gd name="adj3" fmla="val 50000"/>
              <a:gd name="adj4" fmla="val 19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754BB6DD-B71E-4626-850B-96E86449DDB4}"/>
              </a:ext>
            </a:extLst>
          </p:cNvPr>
          <p:cNvSpPr/>
          <p:nvPr/>
        </p:nvSpPr>
        <p:spPr>
          <a:xfrm>
            <a:off x="9292566" y="1633315"/>
            <a:ext cx="2663170" cy="187234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B323DD5-D28E-40D8-B4D3-4E6B3A6D08F2}"/>
              </a:ext>
            </a:extLst>
          </p:cNvPr>
          <p:cNvSpPr txBox="1"/>
          <p:nvPr/>
        </p:nvSpPr>
        <p:spPr>
          <a:xfrm>
            <a:off x="9477748" y="1633315"/>
            <a:ext cx="2542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Dane z Pol-</a:t>
            </a:r>
            <a:r>
              <a:rPr lang="pl-PL" b="1" dirty="0" err="1"/>
              <a:t>Onu</a:t>
            </a:r>
            <a:endParaRPr lang="pl-PL" b="1" dirty="0"/>
          </a:p>
          <a:p>
            <a:r>
              <a:rPr lang="pl-PL" dirty="0"/>
              <a:t>Wykorzystywane przy obliczeniu optymalnej oceny dyscyplin(y) – ograniczenia udziałów danego autora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9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248410" cy="4718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autora</a:t>
            </a:r>
          </a:p>
          <a:p>
            <a:r>
              <a:rPr lang="pl-PL" dirty="0">
                <a:latin typeface="+mj-lt"/>
              </a:rPr>
              <a:t>Dyscypliny aktualne</a:t>
            </a:r>
          </a:p>
          <a:p>
            <a:r>
              <a:rPr lang="pl-PL" dirty="0">
                <a:latin typeface="+mj-lt"/>
              </a:rPr>
              <a:t>Historia deklarowania dyscyplin przez autora</a:t>
            </a:r>
          </a:p>
          <a:p>
            <a:r>
              <a:rPr lang="pl-PL" dirty="0">
                <a:latin typeface="+mj-lt"/>
              </a:rPr>
              <a:t>Zwolnienie z ewaluacji</a:t>
            </a:r>
          </a:p>
          <a:p>
            <a:endParaRPr lang="pl-PL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09102A7-1DC5-4C81-8211-55BF711FB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99" y="2531491"/>
            <a:ext cx="5872359" cy="3273839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9D33B77-769A-4E67-BF81-CB95D3BA4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052" y="1360479"/>
            <a:ext cx="7211948" cy="561586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B668D1A5-CE74-4782-9EE7-B83307026F92}"/>
              </a:ext>
            </a:extLst>
          </p:cNvPr>
          <p:cNvSpPr/>
          <p:nvPr/>
        </p:nvSpPr>
        <p:spPr>
          <a:xfrm>
            <a:off x="5375900" y="2197076"/>
            <a:ext cx="3456480" cy="1087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8542AD7-6AA3-4A93-B590-053F4567A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879" y="3285242"/>
            <a:ext cx="5488142" cy="256883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Strzałka: wygięta 8">
            <a:extLst>
              <a:ext uri="{FF2B5EF4-FFF2-40B4-BE49-F238E27FC236}">
                <a16:creationId xmlns:a16="http://schemas.microsoft.com/office/drawing/2014/main" id="{D4A9949F-A2FA-42CE-B911-A5023E77B5CB}"/>
              </a:ext>
            </a:extLst>
          </p:cNvPr>
          <p:cNvSpPr/>
          <p:nvPr/>
        </p:nvSpPr>
        <p:spPr>
          <a:xfrm rot="5400000">
            <a:off x="9518519" y="2316757"/>
            <a:ext cx="598470" cy="1179055"/>
          </a:xfrm>
          <a:prstGeom prst="bentArrow">
            <a:avLst>
              <a:gd name="adj1" fmla="val 25000"/>
              <a:gd name="adj2" fmla="val 26829"/>
              <a:gd name="adj3" fmla="val 50000"/>
              <a:gd name="adj4" fmla="val 19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09815E1-836C-4BE4-9BA5-35C9F47DD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4879" y="3495174"/>
            <a:ext cx="5222173" cy="256883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A78EE47-2A65-4B44-B126-EEC5563ADF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830" y="3804893"/>
            <a:ext cx="5328169" cy="260841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B9546D0-E65C-4CCE-A5BE-12D3B2018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130" y="3883710"/>
            <a:ext cx="5159870" cy="2506328"/>
          </a:xfrm>
          <a:prstGeom prst="rect">
            <a:avLst/>
          </a:prstGeom>
        </p:spPr>
      </p:pic>
      <p:sp>
        <p:nvSpPr>
          <p:cNvPr id="13" name="Nawias klamrowy zamykający 12">
            <a:extLst>
              <a:ext uri="{FF2B5EF4-FFF2-40B4-BE49-F238E27FC236}">
                <a16:creationId xmlns:a16="http://schemas.microsoft.com/office/drawing/2014/main" id="{419240E7-B1C3-4170-8865-59AA5BDC5B09}"/>
              </a:ext>
            </a:extLst>
          </p:cNvPr>
          <p:cNvSpPr/>
          <p:nvPr/>
        </p:nvSpPr>
        <p:spPr>
          <a:xfrm>
            <a:off x="8954422" y="2088711"/>
            <a:ext cx="235313" cy="1080435"/>
          </a:xfrm>
          <a:prstGeom prst="rightBrace">
            <a:avLst>
              <a:gd name="adj1" fmla="val 5605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129ACCAA-1896-4283-B390-CB67379E73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8713" y="1098240"/>
            <a:ext cx="7493596" cy="584007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9195CCCE-9B45-4500-AE9E-04C1FB8A7E08}"/>
              </a:ext>
            </a:extLst>
          </p:cNvPr>
          <p:cNvSpPr/>
          <p:nvPr/>
        </p:nvSpPr>
        <p:spPr>
          <a:xfrm>
            <a:off x="4840519" y="5673014"/>
            <a:ext cx="3456480" cy="10879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9" name="Nawias klamrowy zamykający 18">
            <a:extLst>
              <a:ext uri="{FF2B5EF4-FFF2-40B4-BE49-F238E27FC236}">
                <a16:creationId xmlns:a16="http://schemas.microsoft.com/office/drawing/2014/main" id="{16286A0A-D181-4B71-9267-57841CA43C36}"/>
              </a:ext>
            </a:extLst>
          </p:cNvPr>
          <p:cNvSpPr/>
          <p:nvPr/>
        </p:nvSpPr>
        <p:spPr>
          <a:xfrm>
            <a:off x="8368339" y="1983417"/>
            <a:ext cx="235313" cy="1080435"/>
          </a:xfrm>
          <a:prstGeom prst="rightBrace">
            <a:avLst>
              <a:gd name="adj1" fmla="val 56055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A3764D7B-7971-42B9-A28E-C04E34644978}"/>
              </a:ext>
            </a:extLst>
          </p:cNvPr>
          <p:cNvSpPr txBox="1"/>
          <p:nvPr/>
        </p:nvSpPr>
        <p:spPr>
          <a:xfrm>
            <a:off x="9189735" y="4928167"/>
            <a:ext cx="254232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b="1" dirty="0"/>
              <a:t>Ta flaga jest ustawiana po zweryfikowaniu, że autor jest zwolniony  z ewaluacji (np. w SEDN lub w Pol-</a:t>
            </a:r>
            <a:r>
              <a:rPr lang="pl-PL" b="1" dirty="0" err="1"/>
              <a:t>ONie</a:t>
            </a:r>
            <a:endParaRPr lang="en-US" dirty="0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0EC30E37-D419-4F16-B027-D210D56FABED}"/>
              </a:ext>
            </a:extLst>
          </p:cNvPr>
          <p:cNvSpPr/>
          <p:nvPr/>
        </p:nvSpPr>
        <p:spPr>
          <a:xfrm>
            <a:off x="8954421" y="4934411"/>
            <a:ext cx="2839785" cy="18265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publikacji – </a:t>
            </a:r>
            <a:r>
              <a:rPr lang="pl-PL" dirty="0" err="1">
                <a:latin typeface="+mj-lt"/>
              </a:rPr>
              <a:t>podrekord</a:t>
            </a:r>
            <a:r>
              <a:rPr lang="pl-PL" dirty="0">
                <a:latin typeface="+mj-lt"/>
              </a:rPr>
              <a:t> autora </a:t>
            </a:r>
          </a:p>
          <a:p>
            <a:r>
              <a:rPr lang="pl-PL" dirty="0">
                <a:latin typeface="+mj-lt"/>
              </a:rPr>
              <a:t>Dyscypliny autorów</a:t>
            </a:r>
          </a:p>
          <a:p>
            <a:r>
              <a:rPr lang="pl-PL" dirty="0">
                <a:latin typeface="+mj-lt"/>
              </a:rPr>
              <a:t>Oświadczenie</a:t>
            </a:r>
          </a:p>
          <a:p>
            <a:endParaRPr lang="pl-PL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BCA7F20-4613-431A-BFD7-88F8704A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836573"/>
            <a:ext cx="5242560" cy="318485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0E87AC0-3DF5-44AD-9EC5-6C01EFFE4CA4}"/>
              </a:ext>
            </a:extLst>
          </p:cNvPr>
          <p:cNvSpPr/>
          <p:nvPr/>
        </p:nvSpPr>
        <p:spPr>
          <a:xfrm>
            <a:off x="7117780" y="2780910"/>
            <a:ext cx="4464620" cy="433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412ABA-6230-4667-BAA5-6205EF4CE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2002989"/>
            <a:ext cx="5467544" cy="42718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98793D0C-C462-4E35-8818-731A2726B29F}"/>
              </a:ext>
            </a:extLst>
          </p:cNvPr>
          <p:cNvSpPr/>
          <p:nvPr/>
        </p:nvSpPr>
        <p:spPr>
          <a:xfrm>
            <a:off x="6339840" y="5908761"/>
            <a:ext cx="4464620" cy="366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9D6D7602-C4FC-4C41-A680-6CB0A861834B}"/>
              </a:ext>
            </a:extLst>
          </p:cNvPr>
          <p:cNvSpPr/>
          <p:nvPr/>
        </p:nvSpPr>
        <p:spPr>
          <a:xfrm>
            <a:off x="6339840" y="5500417"/>
            <a:ext cx="3284650" cy="2989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07C766-C8FE-4A30-9698-58666B5D7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010" y="5090270"/>
            <a:ext cx="6420220" cy="16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7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publikacji – </a:t>
            </a:r>
            <a:r>
              <a:rPr lang="pl-PL" dirty="0" err="1">
                <a:latin typeface="+mj-lt"/>
              </a:rPr>
              <a:t>podrekord</a:t>
            </a:r>
            <a:r>
              <a:rPr lang="pl-PL" dirty="0">
                <a:latin typeface="+mj-lt"/>
              </a:rPr>
              <a:t> autora </a:t>
            </a:r>
          </a:p>
          <a:p>
            <a:r>
              <a:rPr lang="pl-PL" dirty="0">
                <a:latin typeface="+mj-lt"/>
              </a:rPr>
              <a:t>Dyscypliny autorów</a:t>
            </a:r>
          </a:p>
          <a:p>
            <a:r>
              <a:rPr lang="pl-PL" dirty="0">
                <a:latin typeface="+mj-lt"/>
              </a:rPr>
              <a:t>Oświadczenie</a:t>
            </a:r>
          </a:p>
          <a:p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Na poziomie głównym</a:t>
            </a:r>
          </a:p>
          <a:p>
            <a:r>
              <a:rPr lang="pl-PL" dirty="0">
                <a:latin typeface="+mj-lt"/>
              </a:rPr>
              <a:t>Historia transferów do PBN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BCA7F20-4613-431A-BFD7-88F8704A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836573"/>
            <a:ext cx="5242560" cy="318485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0E87AC0-3DF5-44AD-9EC5-6C01EFFE4CA4}"/>
              </a:ext>
            </a:extLst>
          </p:cNvPr>
          <p:cNvSpPr/>
          <p:nvPr/>
        </p:nvSpPr>
        <p:spPr>
          <a:xfrm>
            <a:off x="7117780" y="2780910"/>
            <a:ext cx="4464620" cy="433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412ABA-6230-4667-BAA5-6205EF4CE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2002989"/>
            <a:ext cx="5467544" cy="42718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98793D0C-C462-4E35-8818-731A2726B29F}"/>
              </a:ext>
            </a:extLst>
          </p:cNvPr>
          <p:cNvSpPr/>
          <p:nvPr/>
        </p:nvSpPr>
        <p:spPr>
          <a:xfrm>
            <a:off x="6339840" y="5908761"/>
            <a:ext cx="4464620" cy="366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9D6D7602-C4FC-4C41-A680-6CB0A861834B}"/>
              </a:ext>
            </a:extLst>
          </p:cNvPr>
          <p:cNvSpPr/>
          <p:nvPr/>
        </p:nvSpPr>
        <p:spPr>
          <a:xfrm>
            <a:off x="6339840" y="5500417"/>
            <a:ext cx="3284650" cy="2989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07C766-C8FE-4A30-9698-58666B5D7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010" y="5090270"/>
            <a:ext cx="6420220" cy="163698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FE2744DD-612F-4958-BEED-A79EF49BB5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1231" y="4488471"/>
            <a:ext cx="6786153" cy="220842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2" name="Powiększenie slajdu 11">
                <a:extLst>
                  <a:ext uri="{FF2B5EF4-FFF2-40B4-BE49-F238E27FC236}">
                    <a16:creationId xmlns:a16="http://schemas.microsoft.com/office/drawing/2014/main" id="{61969CCD-063D-4B86-BC11-839EF2FEB8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9418978"/>
                  </p:ext>
                </p:extLst>
              </p:nvPr>
            </p:nvGraphicFramePr>
            <p:xfrm>
              <a:off x="11538477" y="4748126"/>
              <a:ext cx="608256" cy="342144"/>
            </p:xfrm>
            <a:graphic>
              <a:graphicData uri="http://schemas.microsoft.com/office/powerpoint/2016/slidezoom">
                <pslz:sldZm>
                  <pslz:sldZmObj sldId="1380" cId="567076089">
                    <pslz:zmPr id="{07A72C7C-B1AB-4F52-B6CA-38EB82B5A363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608256" cy="342144"/>
                        </a:xfrm>
                        <a:prstGeom prst="rect">
                          <a:avLst/>
                        </a:prstGeom>
                        <a:noFill/>
                        <a:effectLst>
                          <a:glow rad="139700">
                            <a:schemeClr val="accent1">
                              <a:satMod val="175000"/>
                              <a:alpha val="40000"/>
                            </a:schemeClr>
                          </a:glow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2" name="Powiększenie slajdu 1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61969CCD-063D-4B86-BC11-839EF2FEB8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538477" y="4748126"/>
                <a:ext cx="608256" cy="342144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50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Rekord publikacji – </a:t>
            </a:r>
            <a:r>
              <a:rPr lang="pl-PL" dirty="0" err="1">
                <a:latin typeface="+mj-lt"/>
              </a:rPr>
              <a:t>podrekord</a:t>
            </a:r>
            <a:r>
              <a:rPr lang="pl-PL" dirty="0">
                <a:latin typeface="+mj-lt"/>
              </a:rPr>
              <a:t> autora </a:t>
            </a:r>
          </a:p>
          <a:p>
            <a:r>
              <a:rPr lang="pl-PL" dirty="0">
                <a:latin typeface="+mj-lt"/>
              </a:rPr>
              <a:t>Dyscypliny autorów</a:t>
            </a:r>
          </a:p>
          <a:p>
            <a:r>
              <a:rPr lang="pl-PL" dirty="0">
                <a:latin typeface="+mj-lt"/>
              </a:rPr>
              <a:t>Oświadczenie</a:t>
            </a:r>
          </a:p>
          <a:p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Na poziomie głównym</a:t>
            </a:r>
          </a:p>
          <a:p>
            <a:r>
              <a:rPr lang="pl-PL" dirty="0">
                <a:latin typeface="+mj-lt"/>
              </a:rPr>
              <a:t>Historia transferów do PBN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52BEBCF0-7102-4304-B58B-4938DB8F3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245" y="1594168"/>
            <a:ext cx="11928810" cy="4806013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50A120B8-E26C-49AE-8B5C-235129797FBE}"/>
              </a:ext>
            </a:extLst>
          </p:cNvPr>
          <p:cNvSpPr/>
          <p:nvPr/>
        </p:nvSpPr>
        <p:spPr>
          <a:xfrm>
            <a:off x="2645476" y="3986681"/>
            <a:ext cx="4962734" cy="4504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A9D0CA07-5C5C-4A29-845D-47E0381E7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8" y="1524000"/>
            <a:ext cx="11899076" cy="424859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86A4BC7A-E819-491A-899C-F631BB6E31A4}"/>
              </a:ext>
            </a:extLst>
          </p:cNvPr>
          <p:cNvSpPr/>
          <p:nvPr/>
        </p:nvSpPr>
        <p:spPr>
          <a:xfrm>
            <a:off x="42578" y="3072281"/>
            <a:ext cx="3573371" cy="4504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Prostokąt: zaokrąglone rogi 14">
            <a:extLst>
              <a:ext uri="{FF2B5EF4-FFF2-40B4-BE49-F238E27FC236}">
                <a16:creationId xmlns:a16="http://schemas.microsoft.com/office/drawing/2014/main" id="{9E2A4819-FD4F-4666-8BF5-9CF20AFAE174}"/>
              </a:ext>
            </a:extLst>
          </p:cNvPr>
          <p:cNvSpPr/>
          <p:nvPr/>
        </p:nvSpPr>
        <p:spPr>
          <a:xfrm>
            <a:off x="2845811" y="3931391"/>
            <a:ext cx="8506919" cy="4504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Struktury w systemie zmodyfikowane na potrzeby ewaluacji 2.0 (najważniejsze)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latin typeface="+mj-lt"/>
              </a:rPr>
              <a:t>UWAGA</a:t>
            </a:r>
          </a:p>
          <a:p>
            <a:pPr marL="0" indent="0">
              <a:buNone/>
            </a:pPr>
            <a:r>
              <a:rPr lang="pl-PL" b="1" dirty="0">
                <a:latin typeface="+mj-lt"/>
              </a:rPr>
              <a:t>Jeżeli w instytucji nie stosuje się oświadczeń, przewidujemy „uproszczoną” wersję składania oświadczeń:</a:t>
            </a:r>
          </a:p>
          <a:p>
            <a:pPr marL="0" indent="0">
              <a:buNone/>
            </a:pPr>
            <a:r>
              <a:rPr lang="pl-PL" b="1" dirty="0">
                <a:latin typeface="+mj-lt"/>
              </a:rPr>
              <a:t>Będzie można w publikacji przy autorze wprowadzić datę oświadczenia</a:t>
            </a:r>
          </a:p>
          <a:p>
            <a:endParaRPr lang="pl-PL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BCA7F20-4613-431A-BFD7-88F8704A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1836573"/>
            <a:ext cx="5242560" cy="318485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0E87AC0-3DF5-44AD-9EC5-6C01EFFE4CA4}"/>
              </a:ext>
            </a:extLst>
          </p:cNvPr>
          <p:cNvSpPr/>
          <p:nvPr/>
        </p:nvSpPr>
        <p:spPr>
          <a:xfrm>
            <a:off x="7117780" y="2780910"/>
            <a:ext cx="4464620" cy="4332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6412ABA-6230-4667-BAA5-6205EF4CE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2002989"/>
            <a:ext cx="5467544" cy="4271804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98793D0C-C462-4E35-8818-731A2726B29F}"/>
              </a:ext>
            </a:extLst>
          </p:cNvPr>
          <p:cNvSpPr/>
          <p:nvPr/>
        </p:nvSpPr>
        <p:spPr>
          <a:xfrm>
            <a:off x="6339840" y="5908761"/>
            <a:ext cx="4464620" cy="366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9D6D7602-C4FC-4C41-A680-6CB0A861834B}"/>
              </a:ext>
            </a:extLst>
          </p:cNvPr>
          <p:cNvSpPr/>
          <p:nvPr/>
        </p:nvSpPr>
        <p:spPr>
          <a:xfrm>
            <a:off x="6339840" y="5500417"/>
            <a:ext cx="3284650" cy="2989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C07C766-C8FE-4A30-9698-58666B5D7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010" y="5090270"/>
            <a:ext cx="6420220" cy="163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72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69550" y="305825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dirty="0"/>
              <a:t>Przygotowanie danych do ewaluacji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27566" y="76463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321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1981200" y="1988800"/>
            <a:ext cx="8229600" cy="3888540"/>
          </a:xfrm>
        </p:spPr>
        <p:txBody>
          <a:bodyPr>
            <a:normAutofit/>
          </a:bodyPr>
          <a:lstStyle/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Wstęp – Dane do ewaluacji</a:t>
            </a:r>
          </a:p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Struktury danych pod kątem ewaluacji</a:t>
            </a:r>
          </a:p>
          <a:p>
            <a:pPr lvl="1"/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Rekord autora (nowe elementy)</a:t>
            </a:r>
          </a:p>
          <a:p>
            <a:pPr lvl="1"/>
            <a:r>
              <a:rPr lang="pl-PL" alt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Rekord publikacji (nowe elementy)</a:t>
            </a:r>
          </a:p>
          <a:p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Przygotowanie danych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Czyszczenie danych bibliograficznych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Wgranie danych o dyscyplinach i zatrudnieniu</a:t>
            </a:r>
          </a:p>
          <a:p>
            <a:pPr lvl="1"/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Oświadczenia naukowców deklarujących kilka dyscyplin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Agenda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07210" y="738011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Przygotowanie danych do ewaluacji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407210" y="2692060"/>
            <a:ext cx="10297430" cy="2376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l-PL" sz="3600" dirty="0">
                <a:latin typeface="+mj-lt"/>
              </a:rPr>
              <a:t>Wprowadzenie informacji o zatrudnieniu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l-PL" sz="3600" dirty="0">
                <a:latin typeface="+mj-lt"/>
              </a:rPr>
              <a:t>Ustawianie dyscyplin w profilu autora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l-PL" sz="3600" dirty="0">
                <a:latin typeface="+mj-lt"/>
              </a:rPr>
              <a:t>Czyszczenie opisów bibliograficznych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Font typeface="+mj-lt"/>
              <a:buAutoNum type="arabicPeriod"/>
            </a:pPr>
            <a:r>
              <a:rPr lang="pl-PL" sz="3600" dirty="0">
                <a:latin typeface="+mj-lt"/>
              </a:rPr>
              <a:t>Oświadczenia !!!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2300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407210" y="2692060"/>
            <a:ext cx="10297430" cy="131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Wprowadzenie informacji o zatrudnieniu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6834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Informacje o zatrudnieniu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47FC9BC-BCC4-438B-AFD4-3D60184E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248410" cy="1827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Należy zamówić </a:t>
            </a:r>
            <a:r>
              <a:rPr lang="pl-PL" dirty="0" err="1">
                <a:latin typeface="+mj-lt"/>
              </a:rPr>
              <a:t>excel</a:t>
            </a:r>
            <a:r>
              <a:rPr lang="pl-PL" dirty="0">
                <a:latin typeface="+mj-lt"/>
              </a:rPr>
              <a:t> z systemu Pol-ON za lata 2017-2020 (</a:t>
            </a:r>
            <a:r>
              <a:rPr lang="pl-PL" dirty="0" err="1">
                <a:latin typeface="+mj-lt"/>
              </a:rPr>
              <a:t>wprzyszłym</a:t>
            </a:r>
            <a:r>
              <a:rPr lang="pl-PL" dirty="0">
                <a:latin typeface="+mj-lt"/>
              </a:rPr>
              <a:t> roku powtórzyć)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CBCCB0DE-03C7-4F41-998F-D69EAA882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95" y="3717040"/>
            <a:ext cx="6125430" cy="1114581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Powiększenie slajdu 3">
                <a:extLst>
                  <a:ext uri="{FF2B5EF4-FFF2-40B4-BE49-F238E27FC236}">
                    <a16:creationId xmlns:a16="http://schemas.microsoft.com/office/drawing/2014/main" id="{0A37C8C3-FA00-4B24-8DAC-3AA493FA8B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6875811"/>
                  </p:ext>
                </p:extLst>
              </p:nvPr>
            </p:nvGraphicFramePr>
            <p:xfrm>
              <a:off x="8616350" y="4831621"/>
              <a:ext cx="3048000" cy="1714500"/>
            </p:xfrm>
            <a:graphic>
              <a:graphicData uri="http://schemas.microsoft.com/office/powerpoint/2016/slidezoom">
                <pslz:sldZm>
                  <pslz:sldZmObj sldId="1376" cId="1363869582">
                    <pslz:zmPr id="{403CC717-B356-47C0-B327-5068951680F7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Powiększenie slajdu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A37C8C3-FA00-4B24-8DAC-3AA493FA8B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16350" y="4831621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8780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Informacje o zatrudnieniu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F73EC22-185F-4508-A409-2103C769F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770"/>
            <a:ext cx="12192000" cy="33223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DC21B6A9-EE3D-4A0B-ACA9-EEAAC28C2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" y="3645030"/>
            <a:ext cx="10317015" cy="533474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842F19-200E-45ED-A46D-08768E457B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472" y="4653170"/>
            <a:ext cx="5796638" cy="182765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400" dirty="0">
                <a:latin typeface="+mj-lt"/>
              </a:rPr>
              <a:t>Przekażemy skrypt i instrukcję jak wgrać te dane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86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14477" y="533400"/>
            <a:ext cx="11692107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 dirty="0"/>
              <a:t>Informacje o zatrudnieniu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E7BC02B8-7037-44B9-B15E-5AADDDC9068E}"/>
              </a:ext>
            </a:extLst>
          </p:cNvPr>
          <p:cNvSpPr/>
          <p:nvPr/>
        </p:nvSpPr>
        <p:spPr>
          <a:xfrm>
            <a:off x="12259" y="2514600"/>
            <a:ext cx="621517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uuid</a:t>
            </a:r>
            <a:endParaRPr lang="en-US" sz="2000" dirty="0"/>
          </a:p>
          <a:p>
            <a:r>
              <a:rPr lang="en-US" sz="2000" dirty="0"/>
              <a:t>AKTUALNY_STOPIEN_TYTUL_WYLICZANY</a:t>
            </a:r>
          </a:p>
          <a:p>
            <a:r>
              <a:rPr lang="en-US" sz="2000" dirty="0"/>
              <a:t>IMIE</a:t>
            </a:r>
          </a:p>
          <a:p>
            <a:r>
              <a:rPr lang="en-US" sz="2000" dirty="0"/>
              <a:t>NAZWISKO</a:t>
            </a:r>
          </a:p>
          <a:p>
            <a:r>
              <a:rPr lang="en-US" sz="2000" dirty="0"/>
              <a:t>PESEL_NR_DOK_TOZSAM</a:t>
            </a:r>
          </a:p>
          <a:p>
            <a:r>
              <a:rPr lang="en-US" sz="2000" dirty="0"/>
              <a:t>ZATRUDNIENIE				-</a:t>
            </a:r>
          </a:p>
          <a:p>
            <a:r>
              <a:rPr lang="en-US" sz="1900" dirty="0"/>
              <a:t>WIELKOSC_ETATU_PREZENTACJA_DZIESIETNA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AF6C3E1D-B836-4528-B2E9-876AD464BACC}"/>
              </a:ext>
            </a:extLst>
          </p:cNvPr>
          <p:cNvSpPr/>
          <p:nvPr/>
        </p:nvSpPr>
        <p:spPr>
          <a:xfrm>
            <a:off x="6096000" y="2514600"/>
            <a:ext cx="62151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GRUPA_STANOWISK</a:t>
            </a:r>
          </a:p>
          <a:p>
            <a:r>
              <a:rPr lang="en-US" dirty="0"/>
              <a:t>OSWIADCZENIE_O_DYSCYPLINACH</a:t>
            </a:r>
          </a:p>
          <a:p>
            <a:r>
              <a:rPr lang="en-US" dirty="0"/>
              <a:t>OSWIADCZENIE_N</a:t>
            </a:r>
          </a:p>
          <a:p>
            <a:r>
              <a:rPr lang="en-US" dirty="0"/>
              <a:t>OSWIADCZONA_DYSCYPLINA_PIERWSZA</a:t>
            </a:r>
          </a:p>
          <a:p>
            <a:r>
              <a:rPr lang="en-US" dirty="0"/>
              <a:t>PROCENTOWY_UDZIAL_PIERWSZA_DYSCYPLINA</a:t>
            </a:r>
          </a:p>
          <a:p>
            <a:r>
              <a:rPr lang="en-US" dirty="0"/>
              <a:t>OSWIADCZONA_DYSCYPLINA_DRUGA</a:t>
            </a:r>
          </a:p>
          <a:p>
            <a:r>
              <a:rPr lang="en-US" dirty="0"/>
              <a:t>DYSCYPLINA_N</a:t>
            </a:r>
          </a:p>
          <a:p>
            <a:r>
              <a:rPr lang="en-US" dirty="0"/>
              <a:t>DYSCYPLINA_N_KOLEJNA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05810F9-DADF-4FF0-8F8E-3112BC39E2CE}"/>
              </a:ext>
            </a:extLst>
          </p:cNvPr>
          <p:cNvSpPr/>
          <p:nvPr/>
        </p:nvSpPr>
        <p:spPr>
          <a:xfrm>
            <a:off x="479220" y="1524000"/>
            <a:ext cx="1058547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000" dirty="0"/>
              <a:t>Nazwy kolumn w </a:t>
            </a:r>
            <a:r>
              <a:rPr lang="pl-PL" sz="3000" dirty="0" err="1"/>
              <a:t>excelu</a:t>
            </a:r>
            <a:r>
              <a:rPr lang="pl-PL" sz="3000" dirty="0"/>
              <a:t> powinny być standardowe</a:t>
            </a:r>
          </a:p>
        </p:txBody>
      </p:sp>
    </p:spTree>
    <p:extLst>
      <p:ext uri="{BB962C8B-B14F-4D97-AF65-F5344CB8AC3E}">
        <p14:creationId xmlns:p14="http://schemas.microsoft.com/office/powerpoint/2010/main" val="101366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407210" y="2692060"/>
            <a:ext cx="10297430" cy="1313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Ustawianie dyscyplin w profilu autora</a:t>
            </a:r>
          </a:p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36392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558410" cy="50681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Przypadek 1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Przez cały okres jest jedna dyscyplina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Przypadek 2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Przez cały okres są 2 dyscypliny (w określonych proporcjach)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Przypadek 3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Po kilku latach pojawia się druga dyscyplina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0" indent="0">
              <a:buNone/>
            </a:pPr>
            <a:r>
              <a:rPr lang="pl-PL" dirty="0">
                <a:latin typeface="+mj-lt"/>
              </a:rPr>
              <a:t>Przypadek 4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Po kilku latach pojawia się kolejna dyscyplina (trzecia, nawet czwarta)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E2B1819-52FA-4E71-84E8-8C07E1509C9A}"/>
              </a:ext>
            </a:extLst>
          </p:cNvPr>
          <p:cNvSpPr txBox="1">
            <a:spLocks/>
          </p:cNvSpPr>
          <p:nvPr/>
        </p:nvSpPr>
        <p:spPr>
          <a:xfrm>
            <a:off x="7104140" y="1560492"/>
            <a:ext cx="3902180" cy="506810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dirty="0">
                <a:latin typeface="+mj-lt"/>
              </a:rPr>
              <a:t>Przypadki 1 i 2 są proste – przez cały okres ewaluacji aktualna dyscyplina jest raz ustawiona i tak pozostaje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en-US" dirty="0">
              <a:latin typeface="+mj-lt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89E3345-51B0-413F-95C0-AED6550B8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389" y="4365130"/>
            <a:ext cx="4711051" cy="11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437F76FE-E450-40B4-A7FE-A3EE271EB0E6}"/>
              </a:ext>
            </a:extLst>
          </p:cNvPr>
          <p:cNvGrpSpPr/>
          <p:nvPr/>
        </p:nvGrpSpPr>
        <p:grpSpPr>
          <a:xfrm>
            <a:off x="119170" y="1718300"/>
            <a:ext cx="7452439" cy="3387472"/>
            <a:chOff x="119170" y="1718300"/>
            <a:chExt cx="7452439" cy="3387472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1B0BA012-E97B-4F5C-832F-79052F883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170" y="1718300"/>
              <a:ext cx="7452439" cy="3387472"/>
            </a:xfrm>
            <a:prstGeom prst="rect">
              <a:avLst/>
            </a:prstGeom>
          </p:spPr>
        </p:pic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B2544BCA-05DB-4D7D-91F4-5ED72EDB661D}"/>
                </a:ext>
              </a:extLst>
            </p:cNvPr>
            <p:cNvSpPr/>
            <p:nvPr/>
          </p:nvSpPr>
          <p:spPr>
            <a:xfrm>
              <a:off x="191180" y="1782680"/>
              <a:ext cx="418420" cy="206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7902BEB6-0A0C-404F-9010-7764DE77316B}"/>
                </a:ext>
              </a:extLst>
            </p:cNvPr>
            <p:cNvSpPr/>
            <p:nvPr/>
          </p:nvSpPr>
          <p:spPr>
            <a:xfrm>
              <a:off x="191180" y="3444226"/>
              <a:ext cx="418420" cy="206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ymbol zastępczy zawartości 14">
            <a:extLst>
              <a:ext uri="{FF2B5EF4-FFF2-40B4-BE49-F238E27FC236}">
                <a16:creationId xmlns:a16="http://schemas.microsoft.com/office/drawing/2014/main" id="{73F3471C-AC0C-428B-A414-DC0B021A0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2204830"/>
            <a:ext cx="3354880" cy="31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5E14B918-5BD1-42A5-B7F3-2334D0352B47}"/>
              </a:ext>
            </a:extLst>
          </p:cNvPr>
          <p:cNvGrpSpPr/>
          <p:nvPr/>
        </p:nvGrpSpPr>
        <p:grpSpPr>
          <a:xfrm>
            <a:off x="119170" y="5117333"/>
            <a:ext cx="11665621" cy="1570675"/>
            <a:chOff x="119170" y="5117333"/>
            <a:chExt cx="11665621" cy="1570675"/>
          </a:xfrm>
        </p:grpSpPr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64E7EBE4-DEB1-4FE8-B9F0-14D58F55B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170" y="5117333"/>
              <a:ext cx="11665621" cy="1570675"/>
            </a:xfrm>
            <a:prstGeom prst="rect">
              <a:avLst/>
            </a:prstGeom>
          </p:spPr>
        </p:pic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6776D0E9-4F0C-47FB-AC70-84B0D5D9ABFB}"/>
                </a:ext>
              </a:extLst>
            </p:cNvPr>
            <p:cNvSpPr/>
            <p:nvPr/>
          </p:nvSpPr>
          <p:spPr>
            <a:xfrm>
              <a:off x="191180" y="6216657"/>
              <a:ext cx="576080" cy="308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4FE4D23E-C3BD-4B21-BC61-00566FB15C94}"/>
                </a:ext>
              </a:extLst>
            </p:cNvPr>
            <p:cNvSpPr/>
            <p:nvPr/>
          </p:nvSpPr>
          <p:spPr>
            <a:xfrm>
              <a:off x="8184290" y="6267919"/>
              <a:ext cx="576080" cy="308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124A8272-4271-46C0-81E7-C5A342E5BA32}"/>
              </a:ext>
            </a:extLst>
          </p:cNvPr>
          <p:cNvSpPr/>
          <p:nvPr/>
        </p:nvSpPr>
        <p:spPr>
          <a:xfrm>
            <a:off x="10416600" y="5300072"/>
            <a:ext cx="1296180" cy="1399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załka: w lewo i w prawo 20">
            <a:extLst>
              <a:ext uri="{FF2B5EF4-FFF2-40B4-BE49-F238E27FC236}">
                <a16:creationId xmlns:a16="http://schemas.microsoft.com/office/drawing/2014/main" id="{5071B2AD-7459-4355-B5F8-4EEDCA7586BE}"/>
              </a:ext>
            </a:extLst>
          </p:cNvPr>
          <p:cNvSpPr/>
          <p:nvPr/>
        </p:nvSpPr>
        <p:spPr>
          <a:xfrm rot="2100547">
            <a:off x="6501478" y="3618325"/>
            <a:ext cx="4946728" cy="404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87071D72-20AB-4E0D-8817-EF546194451B}"/>
              </a:ext>
            </a:extLst>
          </p:cNvPr>
          <p:cNvGrpSpPr/>
          <p:nvPr/>
        </p:nvGrpSpPr>
        <p:grpSpPr>
          <a:xfrm>
            <a:off x="-97196" y="1566838"/>
            <a:ext cx="7671605" cy="3671230"/>
            <a:chOff x="-97196" y="1566838"/>
            <a:chExt cx="7671605" cy="367123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A4D15C47-F314-45BB-9558-B1FBEC3A9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7196" y="1566838"/>
              <a:ext cx="7671605" cy="3671230"/>
            </a:xfrm>
            <a:prstGeom prst="rect">
              <a:avLst/>
            </a:prstGeom>
          </p:spPr>
        </p:pic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B2544BCA-05DB-4D7D-91F4-5ED72EDB661D}"/>
                </a:ext>
              </a:extLst>
            </p:cNvPr>
            <p:cNvSpPr/>
            <p:nvPr/>
          </p:nvSpPr>
          <p:spPr>
            <a:xfrm>
              <a:off x="14925" y="1619932"/>
              <a:ext cx="536303" cy="206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7902BEB6-0A0C-404F-9010-7764DE77316B}"/>
                </a:ext>
              </a:extLst>
            </p:cNvPr>
            <p:cNvSpPr/>
            <p:nvPr/>
          </p:nvSpPr>
          <p:spPr>
            <a:xfrm>
              <a:off x="14925" y="3495008"/>
              <a:ext cx="536304" cy="206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46E957D0-CD49-4555-AEC3-988F7C173F36}"/>
              </a:ext>
            </a:extLst>
          </p:cNvPr>
          <p:cNvGrpSpPr/>
          <p:nvPr/>
        </p:nvGrpSpPr>
        <p:grpSpPr>
          <a:xfrm>
            <a:off x="14925" y="5161668"/>
            <a:ext cx="12192000" cy="1640000"/>
            <a:chOff x="-191180" y="5051696"/>
            <a:chExt cx="12192000" cy="1640000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8B905B95-D55C-46CE-8EBB-DE772B001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1180" y="5051696"/>
              <a:ext cx="12192000" cy="1640000"/>
            </a:xfrm>
            <a:prstGeom prst="rect">
              <a:avLst/>
            </a:prstGeom>
          </p:spPr>
        </p:pic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6776D0E9-4F0C-47FB-AC70-84B0D5D9ABFB}"/>
                </a:ext>
              </a:extLst>
            </p:cNvPr>
            <p:cNvSpPr/>
            <p:nvPr/>
          </p:nvSpPr>
          <p:spPr>
            <a:xfrm>
              <a:off x="14925" y="6216657"/>
              <a:ext cx="594675" cy="308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4FE4D23E-C3BD-4B21-BC61-00566FB15C94}"/>
                </a:ext>
              </a:extLst>
            </p:cNvPr>
            <p:cNvSpPr/>
            <p:nvPr/>
          </p:nvSpPr>
          <p:spPr>
            <a:xfrm>
              <a:off x="8249770" y="6258599"/>
              <a:ext cx="510600" cy="3087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124A8272-4271-46C0-81E7-C5A342E5BA32}"/>
              </a:ext>
            </a:extLst>
          </p:cNvPr>
          <p:cNvSpPr/>
          <p:nvPr/>
        </p:nvSpPr>
        <p:spPr>
          <a:xfrm>
            <a:off x="10344590" y="5292199"/>
            <a:ext cx="1505391" cy="13994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rzałka: w lewo i w prawo 20">
            <a:extLst>
              <a:ext uri="{FF2B5EF4-FFF2-40B4-BE49-F238E27FC236}">
                <a16:creationId xmlns:a16="http://schemas.microsoft.com/office/drawing/2014/main" id="{5071B2AD-7459-4355-B5F8-4EEDCA7586BE}"/>
              </a:ext>
            </a:extLst>
          </p:cNvPr>
          <p:cNvSpPr/>
          <p:nvPr/>
        </p:nvSpPr>
        <p:spPr>
          <a:xfrm rot="2100547">
            <a:off x="7234742" y="3463018"/>
            <a:ext cx="4946728" cy="404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C3F3B8E-2489-444F-AB83-D694B05CD481}"/>
              </a:ext>
            </a:extLst>
          </p:cNvPr>
          <p:cNvSpPr/>
          <p:nvPr/>
        </p:nvSpPr>
        <p:spPr>
          <a:xfrm>
            <a:off x="3877645" y="3972540"/>
            <a:ext cx="3466630" cy="2356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8B6B47A9-81B6-48DC-89D4-FD305DE6E32E}"/>
              </a:ext>
            </a:extLst>
          </p:cNvPr>
          <p:cNvSpPr/>
          <p:nvPr/>
        </p:nvSpPr>
        <p:spPr>
          <a:xfrm>
            <a:off x="3877645" y="2249712"/>
            <a:ext cx="3466630" cy="2356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4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3B865D7E-394C-404C-A874-3BB91E069483}"/>
              </a:ext>
            </a:extLst>
          </p:cNvPr>
          <p:cNvGrpSpPr/>
          <p:nvPr/>
        </p:nvGrpSpPr>
        <p:grpSpPr>
          <a:xfrm>
            <a:off x="-97196" y="1566838"/>
            <a:ext cx="7671605" cy="3671230"/>
            <a:chOff x="-97196" y="1566838"/>
            <a:chExt cx="7671605" cy="3671230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A4D15C47-F314-45BB-9558-B1FBEC3A9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7196" y="1566838"/>
              <a:ext cx="7671605" cy="3671230"/>
            </a:xfrm>
            <a:prstGeom prst="rect">
              <a:avLst/>
            </a:prstGeom>
          </p:spPr>
        </p:pic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B2544BCA-05DB-4D7D-91F4-5ED72EDB661D}"/>
                </a:ext>
              </a:extLst>
            </p:cNvPr>
            <p:cNvSpPr/>
            <p:nvPr/>
          </p:nvSpPr>
          <p:spPr>
            <a:xfrm>
              <a:off x="0" y="1658634"/>
              <a:ext cx="544410" cy="206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7902BEB6-0A0C-404F-9010-7764DE77316B}"/>
                </a:ext>
              </a:extLst>
            </p:cNvPr>
            <p:cNvSpPr/>
            <p:nvPr/>
          </p:nvSpPr>
          <p:spPr>
            <a:xfrm>
              <a:off x="0" y="3477940"/>
              <a:ext cx="544410" cy="2061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trzałka: w lewo i w prawo 20">
            <a:extLst>
              <a:ext uri="{FF2B5EF4-FFF2-40B4-BE49-F238E27FC236}">
                <a16:creationId xmlns:a16="http://schemas.microsoft.com/office/drawing/2014/main" id="{5071B2AD-7459-4355-B5F8-4EEDCA7586BE}"/>
              </a:ext>
            </a:extLst>
          </p:cNvPr>
          <p:cNvSpPr/>
          <p:nvPr/>
        </p:nvSpPr>
        <p:spPr>
          <a:xfrm rot="966119">
            <a:off x="7328488" y="4382751"/>
            <a:ext cx="3664739" cy="404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BC3F3B8E-2489-444F-AB83-D694B05CD481}"/>
              </a:ext>
            </a:extLst>
          </p:cNvPr>
          <p:cNvSpPr/>
          <p:nvPr/>
        </p:nvSpPr>
        <p:spPr>
          <a:xfrm>
            <a:off x="3877645" y="3972540"/>
            <a:ext cx="3466630" cy="2356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id="{8B6B47A9-81B6-48DC-89D4-FD305DE6E32E}"/>
              </a:ext>
            </a:extLst>
          </p:cNvPr>
          <p:cNvSpPr/>
          <p:nvPr/>
        </p:nvSpPr>
        <p:spPr>
          <a:xfrm>
            <a:off x="3877645" y="2249712"/>
            <a:ext cx="3466630" cy="23562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552DFB29-FF0B-496D-9982-9D200EDDCF56}"/>
              </a:ext>
            </a:extLst>
          </p:cNvPr>
          <p:cNvGrpSpPr/>
          <p:nvPr/>
        </p:nvGrpSpPr>
        <p:grpSpPr>
          <a:xfrm>
            <a:off x="-174051" y="5313527"/>
            <a:ext cx="12398966" cy="1375995"/>
            <a:chOff x="-174051" y="5313527"/>
            <a:chExt cx="12398966" cy="1375995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BC100F22-A49F-4CEA-A344-6B127263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74051" y="5313527"/>
              <a:ext cx="12398966" cy="1263165"/>
            </a:xfrm>
            <a:prstGeom prst="rect">
              <a:avLst/>
            </a:prstGeom>
          </p:spPr>
        </p:pic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D8012E17-97E5-47F5-B2A8-ABD116B9A24D}"/>
                </a:ext>
              </a:extLst>
            </p:cNvPr>
            <p:cNvSpPr/>
            <p:nvPr/>
          </p:nvSpPr>
          <p:spPr>
            <a:xfrm>
              <a:off x="2063440" y="6515823"/>
              <a:ext cx="5136814" cy="17369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Prostokąt: zaokrąglone rogi 19">
            <a:extLst>
              <a:ext uri="{FF2B5EF4-FFF2-40B4-BE49-F238E27FC236}">
                <a16:creationId xmlns:a16="http://schemas.microsoft.com/office/drawing/2014/main" id="{124A8272-4271-46C0-81E7-C5A342E5BA32}"/>
              </a:ext>
            </a:extLst>
          </p:cNvPr>
          <p:cNvSpPr/>
          <p:nvPr/>
        </p:nvSpPr>
        <p:spPr>
          <a:xfrm>
            <a:off x="10848660" y="5249778"/>
            <a:ext cx="1289361" cy="11956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48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4" grpId="0" animBg="1"/>
      <p:bldP spid="16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35200" y="1916790"/>
            <a:ext cx="11247200" cy="38885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W PBN zbierane są publikacje z oświadczeniami</a:t>
            </a:r>
          </a:p>
          <a:p>
            <a:pPr marL="457200" indent="-457200">
              <a:buFont typeface="+mj-lt"/>
              <a:buAutoNum type="arabicPeriod"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Dorobek autora jest uwzględniany w dyscyplinie jeżeli autor jest zgłoszony w </a:t>
            </a:r>
            <a:r>
              <a:rPr lang="pl-PL" altLang="pl-PL" sz="2800" dirty="0" err="1">
                <a:latin typeface="Arial" panose="020B0604020202020204" pitchFamily="34" charset="0"/>
                <a:cs typeface="Arial" panose="020B0604020202020204" pitchFamily="34" charset="0"/>
              </a:rPr>
              <a:t>POLONie</a:t>
            </a: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 jako pracownik uczelni z zadeklarowaną dyscypliną; opcjonalnie może być zgłoszony do N</a:t>
            </a:r>
          </a:p>
          <a:p>
            <a:pPr marL="457200" indent="-457200">
              <a:buFont typeface="+mj-lt"/>
              <a:buAutoNum type="arabicPeriod"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Liczba udziałów autorów spoza N jest mocno ograniczona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Wstęp - </a:t>
            </a:r>
            <a:r>
              <a:rPr lang="pl-PL" dirty="0"/>
              <a:t>Dane do ewaluacji</a:t>
            </a:r>
          </a:p>
        </p:txBody>
      </p:sp>
    </p:spTree>
    <p:extLst>
      <p:ext uri="{BB962C8B-B14F-4D97-AF65-F5344CB8AC3E}">
        <p14:creationId xmlns:p14="http://schemas.microsoft.com/office/powerpoint/2010/main" val="42038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8150770" cy="5068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Podsumowując dla przypadków 1 i 2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Aktualne dyscypliny są na początku ewaluacji ustawione w proporcjach zbliżonych do oczekiwanego dorobku. Proporcje te można (należy) aktualizować odpowiednio do osiąganych rezultatów.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Ale samych dyscyplin nie zmieniamy – to pozwala generować Oświadczenie 3 dla obu dyscyplin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5152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8150770" cy="5068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Przypadek 3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Po kilku latach pojawia się druga dyscyplina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+mj-lt"/>
              </a:rPr>
              <a:t>Po trzech latach autor decyduje się </a:t>
            </a:r>
            <a:r>
              <a:rPr lang="pl-PL" b="1" dirty="0">
                <a:latin typeface="+mj-lt"/>
              </a:rPr>
              <a:t>zmienić</a:t>
            </a:r>
            <a:r>
              <a:rPr lang="pl-PL" dirty="0">
                <a:latin typeface="+mj-lt"/>
              </a:rPr>
              <a:t> dyscyplinę z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  </a:t>
            </a:r>
            <a:r>
              <a:rPr lang="pl-PL" dirty="0">
                <a:latin typeface="+mj-lt"/>
              </a:rPr>
              <a:t>na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2</a:t>
            </a:r>
          </a:p>
          <a:p>
            <a:pPr marL="514350" indent="-514350">
              <a:buFont typeface="+mj-lt"/>
              <a:buAutoNum type="alphaLcParenR"/>
            </a:pPr>
            <a:endParaRPr lang="pl-PL" dirty="0">
              <a:latin typeface="+mj-lt"/>
            </a:endParaRPr>
          </a:p>
          <a:p>
            <a:pPr marL="514350" indent="-514350">
              <a:buFont typeface="+mj-lt"/>
              <a:buAutoNum type="alphaLcParenR"/>
            </a:pPr>
            <a:r>
              <a:rPr lang="pl-PL" dirty="0">
                <a:latin typeface="+mj-lt"/>
              </a:rPr>
              <a:t>Po trzech latach autor decyduje się </a:t>
            </a:r>
            <a:r>
              <a:rPr lang="pl-PL" b="1" dirty="0">
                <a:latin typeface="+mj-lt"/>
              </a:rPr>
              <a:t>pracować w 2-ch</a:t>
            </a:r>
            <a:r>
              <a:rPr lang="pl-PL" dirty="0">
                <a:latin typeface="+mj-lt"/>
              </a:rPr>
              <a:t> dyscyplinach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  </a:t>
            </a:r>
            <a:r>
              <a:rPr lang="pl-PL" dirty="0">
                <a:latin typeface="+mj-lt"/>
              </a:rPr>
              <a:t>i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2</a:t>
            </a:r>
          </a:p>
          <a:p>
            <a:pPr marL="0" indent="0">
              <a:buNone/>
            </a:pPr>
            <a:endParaRPr lang="pl-PL" dirty="0"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70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070" y="1686569"/>
            <a:ext cx="3254090" cy="2103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Przypadek 3a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Po trzech latach autor decyduje się </a:t>
            </a:r>
            <a:r>
              <a:rPr lang="pl-PL" b="1" dirty="0">
                <a:latin typeface="+mj-lt"/>
              </a:rPr>
              <a:t>zmienić</a:t>
            </a:r>
            <a:r>
              <a:rPr lang="pl-PL" dirty="0">
                <a:latin typeface="+mj-lt"/>
              </a:rPr>
              <a:t> dyscyplinę z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  </a:t>
            </a:r>
            <a:r>
              <a:rPr lang="pl-PL" dirty="0">
                <a:latin typeface="+mj-lt"/>
              </a:rPr>
              <a:t>na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2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E81C7E8-FB5E-4A5E-A3A3-3BFD1DFF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563" y="1782680"/>
            <a:ext cx="6762404" cy="1606069"/>
          </a:xfrm>
          <a:prstGeom prst="rect">
            <a:avLst/>
          </a:prstGeom>
          <a:noFill/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9EED0C0-56EE-4A1D-951F-05DC0A2D8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586" y="3790008"/>
            <a:ext cx="6624357" cy="1544903"/>
          </a:xfrm>
          <a:prstGeom prst="rect">
            <a:avLst/>
          </a:prstGeom>
        </p:spPr>
      </p:pic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3842A5AD-AE77-419E-B342-04AAFF8903B2}"/>
              </a:ext>
            </a:extLst>
          </p:cNvPr>
          <p:cNvSpPr/>
          <p:nvPr/>
        </p:nvSpPr>
        <p:spPr>
          <a:xfrm>
            <a:off x="10776650" y="3067992"/>
            <a:ext cx="1289361" cy="3610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44F54C38-8C74-4517-B196-E49AF1DCC10D}"/>
              </a:ext>
            </a:extLst>
          </p:cNvPr>
          <p:cNvSpPr/>
          <p:nvPr/>
        </p:nvSpPr>
        <p:spPr>
          <a:xfrm>
            <a:off x="10776650" y="4968957"/>
            <a:ext cx="1289361" cy="3610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84E29A4-1BD0-4C39-9032-E78989A5E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22" y="3481763"/>
            <a:ext cx="8544340" cy="178977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0331DB7D-2D23-457F-886E-1CFABC5A9C37}"/>
              </a:ext>
            </a:extLst>
          </p:cNvPr>
          <p:cNvSpPr/>
          <p:nvPr/>
        </p:nvSpPr>
        <p:spPr>
          <a:xfrm>
            <a:off x="81322" y="4094808"/>
            <a:ext cx="942538" cy="3799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8EF4A97F-CF05-4247-B070-99A4642B4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340" y="4440528"/>
            <a:ext cx="7396237" cy="24943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FCD2D5FB-11AC-4DC5-8F4F-E92500297591}"/>
              </a:ext>
            </a:extLst>
          </p:cNvPr>
          <p:cNvSpPr/>
          <p:nvPr/>
        </p:nvSpPr>
        <p:spPr>
          <a:xfrm>
            <a:off x="7696916" y="5060943"/>
            <a:ext cx="1075370" cy="1926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15DCACC-9C59-4E87-B0FD-2896169449A3}"/>
              </a:ext>
            </a:extLst>
          </p:cNvPr>
          <p:cNvSpPr txBox="1">
            <a:spLocks/>
          </p:cNvSpPr>
          <p:nvPr/>
        </p:nvSpPr>
        <p:spPr>
          <a:xfrm>
            <a:off x="742470" y="1838969"/>
            <a:ext cx="3254090" cy="2103439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dirty="0" err="1">
                <a:latin typeface="+mj-lt"/>
              </a:rPr>
              <a:t>Sloty</a:t>
            </a:r>
            <a:r>
              <a:rPr lang="pl-PL" dirty="0">
                <a:latin typeface="+mj-lt"/>
              </a:rPr>
              <a:t> przed decyzją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dirty="0">
              <a:latin typeface="+mj-lt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dirty="0" err="1">
                <a:latin typeface="+mj-lt"/>
              </a:rPr>
              <a:t>Sloty</a:t>
            </a:r>
            <a:r>
              <a:rPr lang="pl-PL" dirty="0">
                <a:latin typeface="+mj-lt"/>
              </a:rPr>
              <a:t> po decyzji</a:t>
            </a:r>
          </a:p>
        </p:txBody>
      </p:sp>
      <p:sp>
        <p:nvSpPr>
          <p:cNvPr id="18" name="Prostokąt: zaokrąglone rogi 17">
            <a:extLst>
              <a:ext uri="{FF2B5EF4-FFF2-40B4-BE49-F238E27FC236}">
                <a16:creationId xmlns:a16="http://schemas.microsoft.com/office/drawing/2014/main" id="{2690657B-589A-49C0-8D9A-0FE8A8A43E85}"/>
              </a:ext>
            </a:extLst>
          </p:cNvPr>
          <p:cNvSpPr/>
          <p:nvPr/>
        </p:nvSpPr>
        <p:spPr>
          <a:xfrm>
            <a:off x="7722907" y="4005080"/>
            <a:ext cx="942538" cy="30859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rostokąt: zaokrąglone rogi 18">
            <a:extLst>
              <a:ext uri="{FF2B5EF4-FFF2-40B4-BE49-F238E27FC236}">
                <a16:creationId xmlns:a16="http://schemas.microsoft.com/office/drawing/2014/main" id="{F4C22826-7547-459E-8F4F-40ECE50AF543}"/>
              </a:ext>
            </a:extLst>
          </p:cNvPr>
          <p:cNvSpPr/>
          <p:nvPr/>
        </p:nvSpPr>
        <p:spPr>
          <a:xfrm>
            <a:off x="1345032" y="5022578"/>
            <a:ext cx="959459" cy="49792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rzałka: w lewo i w prawo 19">
            <a:extLst>
              <a:ext uri="{FF2B5EF4-FFF2-40B4-BE49-F238E27FC236}">
                <a16:creationId xmlns:a16="http://schemas.microsoft.com/office/drawing/2014/main" id="{A0753B94-329B-407F-82E9-0BE113B42748}"/>
              </a:ext>
            </a:extLst>
          </p:cNvPr>
          <p:cNvSpPr/>
          <p:nvPr/>
        </p:nvSpPr>
        <p:spPr>
          <a:xfrm>
            <a:off x="8789197" y="5067274"/>
            <a:ext cx="1962138" cy="205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577D082-02E4-4F83-9487-0E91440BBDF7}"/>
              </a:ext>
            </a:extLst>
          </p:cNvPr>
          <p:cNvSpPr txBox="1"/>
          <p:nvPr/>
        </p:nvSpPr>
        <p:spPr>
          <a:xfrm>
            <a:off x="8857818" y="5452083"/>
            <a:ext cx="2940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Wypracowano 4 </a:t>
            </a:r>
            <a:r>
              <a:rPr lang="pl-PL" dirty="0" err="1"/>
              <a:t>sloty</a:t>
            </a:r>
            <a:r>
              <a:rPr lang="pl-PL" dirty="0"/>
              <a:t>, a SEDN </a:t>
            </a:r>
            <a:r>
              <a:rPr lang="pl-PL" dirty="0" err="1"/>
              <a:t>weżmie</a:t>
            </a:r>
            <a:r>
              <a:rPr lang="pl-PL" dirty="0"/>
              <a:t> pod uwagę tylko 1,6 slota, w praktyce 2 pozycje (1,5 slota)</a:t>
            </a:r>
            <a:endParaRPr lang="en-US" dirty="0"/>
          </a:p>
        </p:txBody>
      </p:sp>
      <p:sp>
        <p:nvSpPr>
          <p:cNvPr id="22" name="Prostokąt: zaokrąglone rogi 21">
            <a:extLst>
              <a:ext uri="{FF2B5EF4-FFF2-40B4-BE49-F238E27FC236}">
                <a16:creationId xmlns:a16="http://schemas.microsoft.com/office/drawing/2014/main" id="{C4AAE70C-AF61-4B06-A638-0DE58C4723C8}"/>
              </a:ext>
            </a:extLst>
          </p:cNvPr>
          <p:cNvSpPr/>
          <p:nvPr/>
        </p:nvSpPr>
        <p:spPr>
          <a:xfrm>
            <a:off x="7590075" y="5717437"/>
            <a:ext cx="1075370" cy="1926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rostokąt: zaokrąglone rogi 22">
            <a:extLst>
              <a:ext uri="{FF2B5EF4-FFF2-40B4-BE49-F238E27FC236}">
                <a16:creationId xmlns:a16="http://schemas.microsoft.com/office/drawing/2014/main" id="{D5C97F29-4221-40A2-A445-34802F5C063A}"/>
              </a:ext>
            </a:extLst>
          </p:cNvPr>
          <p:cNvSpPr/>
          <p:nvPr/>
        </p:nvSpPr>
        <p:spPr>
          <a:xfrm>
            <a:off x="7564296" y="6636013"/>
            <a:ext cx="1075370" cy="19269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8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Wnioski dla 3a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8150770" cy="506810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+mj-lt"/>
              </a:rPr>
              <a:t>W dyscyplinie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</a:t>
            </a:r>
            <a:r>
              <a:rPr lang="pl-PL" dirty="0">
                <a:latin typeface="+mj-lt"/>
              </a:rPr>
              <a:t> autor przejdzie do N0 </a:t>
            </a:r>
          </a:p>
          <a:p>
            <a:pPr marL="514350" indent="-514350">
              <a:buFont typeface="+mj-lt"/>
              <a:buAutoNum type="arabicPeriod"/>
            </a:pPr>
            <a:r>
              <a:rPr lang="pl-PL" dirty="0">
                <a:latin typeface="+mj-lt"/>
              </a:rPr>
              <a:t>W nowej dyscyplinie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/>
              <a:t>2</a:t>
            </a:r>
            <a:r>
              <a:rPr lang="pl-PL" dirty="0">
                <a:latin typeface="+mj-lt"/>
              </a:rPr>
              <a:t> autor ma 4,21 udziałów, ale deklaracje </a:t>
            </a:r>
            <a:r>
              <a:rPr lang="pl-PL" b="1" u="sng" dirty="0">
                <a:latin typeface="+mj-lt"/>
              </a:rPr>
              <a:t>z poprzednich lat</a:t>
            </a:r>
            <a:r>
              <a:rPr lang="pl-PL" dirty="0">
                <a:latin typeface="+mj-lt"/>
              </a:rPr>
              <a:t> powodują, że do ewaluacji będzie uznane tylko 0,4 </a:t>
            </a:r>
            <a:r>
              <a:rPr lang="pl-PL" dirty="0">
                <a:latin typeface="+mj-lt"/>
                <a:sym typeface="Symbol" panose="05050102010706020507" pitchFamily="18" charset="2"/>
              </a:rPr>
              <a:t> 4 = 1,6 udziałów (</a:t>
            </a:r>
            <a:r>
              <a:rPr lang="pl-PL" dirty="0" err="1">
                <a:latin typeface="+mj-lt"/>
                <a:sym typeface="Symbol" panose="05050102010706020507" pitchFamily="18" charset="2"/>
              </a:rPr>
              <a:t>tzn</a:t>
            </a:r>
            <a:r>
              <a:rPr lang="pl-PL" dirty="0">
                <a:latin typeface="+mj-lt"/>
                <a:sym typeface="Symbol" panose="05050102010706020507" pitchFamily="18" charset="2"/>
              </a:rPr>
              <a:t> pozostałe udziały będą utracone zarówno w </a:t>
            </a:r>
            <a:r>
              <a:rPr lang="pl-PL" i="1" dirty="0">
                <a:latin typeface="+mj-lt"/>
                <a:sym typeface="Symbol" panose="05050102010706020507" pitchFamily="18" charset="2"/>
              </a:rPr>
              <a:t>d</a:t>
            </a:r>
            <a:r>
              <a:rPr lang="pl-PL" i="1" baseline="-25000" dirty="0"/>
              <a:t>2</a:t>
            </a:r>
            <a:r>
              <a:rPr lang="pl-PL" dirty="0">
                <a:latin typeface="+mj-lt"/>
                <a:sym typeface="Symbol" panose="05050102010706020507" pitchFamily="18" charset="2"/>
              </a:rPr>
              <a:t> jak też w </a:t>
            </a:r>
            <a:r>
              <a:rPr lang="pl-PL" i="1" dirty="0">
                <a:latin typeface="+mj-lt"/>
                <a:sym typeface="Symbol" panose="05050102010706020507" pitchFamily="18" charset="2"/>
              </a:rPr>
              <a:t>d</a:t>
            </a:r>
            <a:r>
              <a:rPr lang="pl-PL" i="1" baseline="-25000" dirty="0"/>
              <a:t>1</a:t>
            </a:r>
            <a:r>
              <a:rPr lang="pl-PL" dirty="0">
                <a:latin typeface="+mj-lt"/>
                <a:sym typeface="Symbol" panose="05050102010706020507" pitchFamily="18" charset="2"/>
              </a:rPr>
              <a:t> (!))</a:t>
            </a:r>
            <a:endParaRPr lang="pl-PL" dirty="0"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2035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Wnioski dla 3a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260" y="1605356"/>
            <a:ext cx="5242560" cy="39512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dirty="0">
                <a:latin typeface="+mj-lt"/>
              </a:rPr>
              <a:t>Najbardziej opłacalnym dla uczelni rozwiązaniem jest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dirty="0">
                <a:latin typeface="+mj-lt"/>
              </a:rPr>
              <a:t>ustawienie w profilu autora 2ch dyscyplin, z proporcjami wskazującymi, że poprzednia dyscyplina też jest zobowiązaniem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dirty="0">
                <a:latin typeface="+mj-lt"/>
              </a:rPr>
              <a:t>Zmodyfikowanie dyscyplin w publikacjach tak aby uzyskać balans dla obu dyscyplin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pl-PL" dirty="0">
                <a:latin typeface="+mj-lt"/>
              </a:rPr>
              <a:t>Wygenerowanie oświadczenia uwzględniającego obie dyscypliny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2081B9C1-9EFC-43F5-8DEE-F09D4554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341" y="1770211"/>
            <a:ext cx="5242560" cy="197906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22A7A4E7-6C07-4990-B8B9-ADD90BBB3D58}"/>
              </a:ext>
            </a:extLst>
          </p:cNvPr>
          <p:cNvSpPr/>
          <p:nvPr/>
        </p:nvSpPr>
        <p:spPr>
          <a:xfrm>
            <a:off x="7392180" y="2996940"/>
            <a:ext cx="2952410" cy="5040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0CD3694-40BE-4562-94F9-8C4293724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182" y="3995488"/>
            <a:ext cx="6600070" cy="2653433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33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E77FD2C-CC6D-49FA-B7C8-62CCE23655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4046200" cy="3987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latin typeface="+mj-lt"/>
              </a:rPr>
              <a:t>Przypadek 3b</a:t>
            </a:r>
          </a:p>
          <a:p>
            <a:pPr marL="0" indent="0">
              <a:buNone/>
            </a:pPr>
            <a:r>
              <a:rPr lang="pl-PL" dirty="0">
                <a:latin typeface="+mj-lt"/>
              </a:rPr>
              <a:t>Po trzech latach pojawia się druga dyscyplina i autor decyduje się </a:t>
            </a:r>
            <a:r>
              <a:rPr lang="pl-PL" b="1" dirty="0">
                <a:latin typeface="+mj-lt"/>
              </a:rPr>
              <a:t>pracować w 2-ch</a:t>
            </a:r>
            <a:r>
              <a:rPr lang="pl-PL" dirty="0">
                <a:latin typeface="+mj-lt"/>
              </a:rPr>
              <a:t> dyscyplinach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  </a:t>
            </a:r>
            <a:r>
              <a:rPr lang="pl-PL" dirty="0">
                <a:latin typeface="+mj-lt"/>
              </a:rPr>
              <a:t>i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2</a:t>
            </a:r>
            <a:endParaRPr lang="pl-PL" dirty="0">
              <a:latin typeface="+mj-lt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3962400" y="792080"/>
            <a:ext cx="7620000" cy="5577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E83F4EC-50F4-41EA-B5E6-EE89B9979E4C}"/>
              </a:ext>
            </a:extLst>
          </p:cNvPr>
          <p:cNvSpPr txBox="1">
            <a:spLocks/>
          </p:cNvSpPr>
          <p:nvPr/>
        </p:nvSpPr>
        <p:spPr>
          <a:xfrm>
            <a:off x="4655800" y="1673352"/>
            <a:ext cx="7417030" cy="5356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dirty="0">
                <a:latin typeface="+mj-lt"/>
              </a:rPr>
              <a:t>Przez pierwsze 3 lata autor ma ustawioną w profilu dyscyplinę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</a:t>
            </a:r>
            <a:r>
              <a:rPr lang="pl-PL" sz="4000" i="1" baseline="-25000" dirty="0"/>
              <a:t> </a:t>
            </a:r>
            <a:r>
              <a:rPr lang="pl-PL" dirty="0">
                <a:latin typeface="+mj-lt"/>
              </a:rPr>
              <a:t>. </a:t>
            </a:r>
            <a:r>
              <a:rPr lang="pl-PL" b="1" u="sng" dirty="0">
                <a:latin typeface="+mj-lt"/>
              </a:rPr>
              <a:t>Po trzech należy autorowi ustawić w profilu 2 dyscypliny </a:t>
            </a:r>
            <a:r>
              <a:rPr lang="pl-PL" b="1" i="1" dirty="0">
                <a:latin typeface="+mj-lt"/>
              </a:rPr>
              <a:t>d</a:t>
            </a:r>
            <a:r>
              <a:rPr lang="pl-PL" b="1" i="1" baseline="-25000" dirty="0">
                <a:latin typeface="+mj-lt"/>
              </a:rPr>
              <a:t>1 </a:t>
            </a:r>
            <a:r>
              <a:rPr lang="pl-PL" b="1" i="1" u="sng" baseline="-25000" dirty="0">
                <a:latin typeface="+mj-lt"/>
              </a:rPr>
              <a:t> </a:t>
            </a:r>
            <a:r>
              <a:rPr lang="pl-PL" b="1" u="sng" dirty="0">
                <a:latin typeface="+mj-lt"/>
              </a:rPr>
              <a:t>i </a:t>
            </a:r>
            <a:r>
              <a:rPr lang="pl-PL" b="1" i="1" dirty="0">
                <a:latin typeface="+mj-lt"/>
              </a:rPr>
              <a:t>d</a:t>
            </a:r>
            <a:r>
              <a:rPr lang="pl-PL" b="1" i="1" baseline="-25000" dirty="0">
                <a:latin typeface="+mj-lt"/>
              </a:rPr>
              <a:t>2</a:t>
            </a:r>
            <a:r>
              <a:rPr lang="pl-PL" b="1" i="1" u="sng" dirty="0">
                <a:latin typeface="+mj-lt"/>
              </a:rPr>
              <a:t> </a:t>
            </a:r>
            <a:r>
              <a:rPr lang="pl-PL" i="1" dirty="0">
                <a:latin typeface="+mj-lt"/>
              </a:rPr>
              <a:t>– </a:t>
            </a:r>
            <a:r>
              <a:rPr lang="pl-PL" dirty="0">
                <a:latin typeface="+mj-lt"/>
              </a:rPr>
              <a:t>w proporcjach dowolnych, ale optimum jest takie, aby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+mj-lt"/>
              </a:rPr>
              <a:t>maksymalnie wykorzystać udziały w obu dyscyplinach,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+mj-lt"/>
              </a:rPr>
              <a:t>Lepsze publikacje przypisać do dyscypliny bardziej potrzebującej (np. bliższej otrzymania A+)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7607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Jak należy ustawić aktualne dyscypliny w profilu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2286000" y="4452791"/>
            <a:ext cx="7620000" cy="1885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endParaRPr lang="pl-PL" sz="3200" dirty="0">
              <a:latin typeface="+mn-lt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5C4BB71C-D461-4EDA-ACB9-7CBD2EF32B8F}"/>
              </a:ext>
            </a:extLst>
          </p:cNvPr>
          <p:cNvSpPr/>
          <p:nvPr/>
        </p:nvSpPr>
        <p:spPr>
          <a:xfrm>
            <a:off x="1487361" y="4760697"/>
            <a:ext cx="104414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</a:pPr>
            <a:r>
              <a:rPr lang="pl-PL" sz="2800" b="1" dirty="0"/>
              <a:t>Podzielić dorobek tak aby w żadnej nie powstało N0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</a:pPr>
            <a:endParaRPr lang="pl-PL" sz="28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63B2786-3006-4D2F-BBE0-81FFC4C6DBD0}"/>
              </a:ext>
            </a:extLst>
          </p:cNvPr>
          <p:cNvSpPr txBox="1">
            <a:spLocks/>
          </p:cNvSpPr>
          <p:nvPr/>
        </p:nvSpPr>
        <p:spPr>
          <a:xfrm>
            <a:off x="1487360" y="1673352"/>
            <a:ext cx="10585470" cy="297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dirty="0">
                <a:latin typeface="+mj-lt"/>
              </a:rPr>
              <a:t>Przez pierwsze 3 lata autor ma ustawioną w profilu dyscyplinę </a:t>
            </a:r>
            <a:r>
              <a:rPr lang="pl-PL" i="1" dirty="0">
                <a:latin typeface="+mj-lt"/>
              </a:rPr>
              <a:t>d</a:t>
            </a:r>
            <a:r>
              <a:rPr lang="pl-PL" i="1" baseline="-25000" dirty="0">
                <a:latin typeface="+mj-lt"/>
              </a:rPr>
              <a:t>1</a:t>
            </a:r>
            <a:r>
              <a:rPr lang="pl-PL" sz="4000" i="1" baseline="-25000" dirty="0"/>
              <a:t> </a:t>
            </a:r>
            <a:r>
              <a:rPr lang="pl-PL" dirty="0">
                <a:latin typeface="+mj-lt"/>
              </a:rPr>
              <a:t>. </a:t>
            </a:r>
            <a:r>
              <a:rPr lang="pl-PL" b="1" u="sng" dirty="0">
                <a:latin typeface="+mj-lt"/>
              </a:rPr>
              <a:t>Po trzech należy autorowi ustawić w profilu 2 dyscypliny </a:t>
            </a:r>
            <a:r>
              <a:rPr lang="pl-PL" b="1" i="1" dirty="0">
                <a:latin typeface="+mj-lt"/>
              </a:rPr>
              <a:t>d</a:t>
            </a:r>
            <a:r>
              <a:rPr lang="pl-PL" b="1" i="1" baseline="-25000" dirty="0">
                <a:latin typeface="+mj-lt"/>
              </a:rPr>
              <a:t>1 </a:t>
            </a:r>
            <a:r>
              <a:rPr lang="pl-PL" b="1" i="1" u="sng" baseline="-25000" dirty="0">
                <a:latin typeface="+mj-lt"/>
              </a:rPr>
              <a:t> </a:t>
            </a:r>
            <a:r>
              <a:rPr lang="pl-PL" b="1" u="sng" dirty="0">
                <a:latin typeface="+mj-lt"/>
              </a:rPr>
              <a:t>i </a:t>
            </a:r>
            <a:r>
              <a:rPr lang="pl-PL" b="1" i="1" dirty="0">
                <a:latin typeface="+mj-lt"/>
              </a:rPr>
              <a:t>d</a:t>
            </a:r>
            <a:r>
              <a:rPr lang="pl-PL" b="1" i="1" baseline="-25000" dirty="0">
                <a:latin typeface="+mj-lt"/>
              </a:rPr>
              <a:t>2</a:t>
            </a:r>
            <a:r>
              <a:rPr lang="pl-PL" b="1" i="1" u="sng" dirty="0">
                <a:latin typeface="+mj-lt"/>
              </a:rPr>
              <a:t> </a:t>
            </a:r>
            <a:r>
              <a:rPr lang="pl-PL" i="1" dirty="0">
                <a:latin typeface="+mj-lt"/>
              </a:rPr>
              <a:t>– </a:t>
            </a:r>
            <a:r>
              <a:rPr lang="pl-PL" dirty="0">
                <a:latin typeface="+mj-lt"/>
              </a:rPr>
              <a:t>w proporcjach dowolnych, ale optimum jest takie, aby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+mj-lt"/>
              </a:rPr>
              <a:t>maksymalnie wykorzystać udziały w obu dyscyplinach,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latin typeface="+mj-lt"/>
              </a:rPr>
              <a:t>Lepsze publikacje przypisać do dyscypliny bardziej potrzebującej (np. bliższej otrzymania A+)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0681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767260" y="1988800"/>
            <a:ext cx="10297430" cy="332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Czyszczenie opisów bibliograficznych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(wnioski z pierwszych prób przekazywania danych do PBN)</a:t>
            </a:r>
          </a:p>
        </p:txBody>
      </p:sp>
    </p:spTree>
    <p:extLst>
      <p:ext uri="{BB962C8B-B14F-4D97-AF65-F5344CB8AC3E}">
        <p14:creationId xmlns:p14="http://schemas.microsoft.com/office/powerpoint/2010/main" val="2179248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623240" y="764630"/>
            <a:ext cx="10297430" cy="100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Opisy bibliograficzne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3DC7-0720-4981-818A-F12DB349E51A}"/>
              </a:ext>
            </a:extLst>
          </p:cNvPr>
          <p:cNvSpPr txBox="1">
            <a:spLocks/>
          </p:cNvSpPr>
          <p:nvPr/>
        </p:nvSpPr>
        <p:spPr>
          <a:xfrm>
            <a:off x="803265" y="2088242"/>
            <a:ext cx="10585470" cy="43651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sz="3200" dirty="0">
                <a:latin typeface="+mj-lt"/>
              </a:rPr>
              <a:t>Uzupełnienie DOI we wszystkich artykułów dla czasopism z listy (po ostatnich zmianach </a:t>
            </a:r>
            <a:r>
              <a:rPr lang="pl-PL" sz="3200" dirty="0" err="1">
                <a:latin typeface="+mj-lt"/>
              </a:rPr>
              <a:t>moe</a:t>
            </a:r>
            <a:r>
              <a:rPr lang="pl-PL" sz="3200" dirty="0">
                <a:latin typeface="+mj-lt"/>
              </a:rPr>
              <a:t> się okazać, że są wysoko punktowane czasopisma bez DOI </a:t>
            </a:r>
            <a:r>
              <a:rPr lang="pl-PL" sz="3200" dirty="0">
                <a:latin typeface="+mj-lt"/>
                <a:sym typeface="Wingdings" panose="05000000000000000000" pitchFamily="2" charset="2"/>
              </a:rPr>
              <a:t>) – PBN identyfikuje artykuł w swojej bazie po DOI i bez DOI nie przechodzi walidacja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sz="3200" dirty="0">
                <a:latin typeface="+mj-lt"/>
                <a:sym typeface="Wingdings" panose="05000000000000000000" pitchFamily="2" charset="2"/>
              </a:rPr>
              <a:t>Trzeba podawać wszystkich autorów (</a:t>
            </a:r>
            <a:r>
              <a:rPr lang="pl-PL" sz="3200" b="1" u="sng" dirty="0">
                <a:latin typeface="+mj-lt"/>
                <a:sym typeface="Wingdings" panose="05000000000000000000" pitchFamily="2" charset="2"/>
              </a:rPr>
              <a:t>nawet jeżeli jest kilka tysięcy</a:t>
            </a:r>
            <a:r>
              <a:rPr lang="pl-PL" sz="3200" dirty="0">
                <a:latin typeface="+mj-lt"/>
                <a:sym typeface="Wingdings" panose="05000000000000000000" pitchFamily="2" charset="2"/>
              </a:rPr>
              <a:t>), choć wg naszych testów publikacja nie jest odrzucona.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sz="3200" dirty="0">
                <a:latin typeface="+mj-lt"/>
                <a:sym typeface="Wingdings" panose="05000000000000000000" pitchFamily="2" charset="2"/>
              </a:rPr>
              <a:t>Wszystkie książki </a:t>
            </a:r>
            <a:r>
              <a:rPr lang="pl-PL" sz="3200" b="1" dirty="0">
                <a:latin typeface="+mj-lt"/>
                <a:sym typeface="Wingdings" panose="05000000000000000000" pitchFamily="2" charset="2"/>
              </a:rPr>
              <a:t>muszą mieć</a:t>
            </a:r>
            <a:r>
              <a:rPr lang="pl-PL" sz="3200" dirty="0">
                <a:latin typeface="+mj-lt"/>
                <a:sym typeface="Wingdings" panose="05000000000000000000" pitchFamily="2" charset="2"/>
              </a:rPr>
              <a:t> ISBN</a:t>
            </a:r>
            <a:r>
              <a:rPr lang="pl-PL" sz="3200" dirty="0">
                <a:latin typeface="+mj-lt"/>
              </a:rPr>
              <a:t> 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endParaRPr lang="pl-PL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811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623240" y="764630"/>
            <a:ext cx="10297430" cy="100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Opisy bibliograficzne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3DC7-0720-4981-818A-F12DB349E51A}"/>
              </a:ext>
            </a:extLst>
          </p:cNvPr>
          <p:cNvSpPr txBox="1">
            <a:spLocks/>
          </p:cNvSpPr>
          <p:nvPr/>
        </p:nvSpPr>
        <p:spPr>
          <a:xfrm>
            <a:off x="803265" y="2088242"/>
            <a:ext cx="10585470" cy="4365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</a:pPr>
            <a:r>
              <a:rPr lang="pl-PL" sz="3200" dirty="0">
                <a:latin typeface="+mj-lt"/>
              </a:rPr>
              <a:t>Artykuły (materiały) z konferencji (tylko dyscyplina 2.3)</a:t>
            </a:r>
          </a:p>
          <a:p>
            <a:pPr marL="788670" lvl="1" indent="-514350" fontAlgn="auto">
              <a:spcAft>
                <a:spcPts val="0"/>
              </a:spcAft>
              <a:buFont typeface="+mj-lt"/>
              <a:buAutoNum type="alphaLcParenR"/>
            </a:pPr>
            <a:r>
              <a:rPr lang="pl-PL" sz="3200" dirty="0">
                <a:latin typeface="+mj-lt"/>
              </a:rPr>
              <a:t>Konieczne jest podanie strony internetowej (konferencje z 2017-2018 mogą już nie mieć strony !)</a:t>
            </a:r>
          </a:p>
          <a:p>
            <a:pPr marL="788670" lvl="1" indent="-514350" fontAlgn="auto">
              <a:spcAft>
                <a:spcPts val="0"/>
              </a:spcAft>
              <a:buFont typeface="+mj-lt"/>
              <a:buAutoNum type="alphaLcParenR"/>
            </a:pPr>
            <a:r>
              <a:rPr lang="pl-PL" sz="3200" dirty="0">
                <a:latin typeface="+mj-lt"/>
              </a:rPr>
              <a:t>Skrócona nazwa konferencji (nie wiadomo skąd ten wymóg)</a:t>
            </a:r>
          </a:p>
          <a:p>
            <a:pPr marL="788670" lvl="1" indent="-514350" fontAlgn="auto">
              <a:spcAft>
                <a:spcPts val="0"/>
              </a:spcAft>
              <a:buFont typeface="+mj-lt"/>
              <a:buAutoNum type="alphaLcParenR"/>
            </a:pPr>
            <a:r>
              <a:rPr lang="pl-PL" sz="3200" dirty="0" err="1">
                <a:latin typeface="+mj-lt"/>
              </a:rPr>
              <a:t>Proceedings</a:t>
            </a:r>
            <a:r>
              <a:rPr lang="pl-PL" sz="3200" dirty="0">
                <a:latin typeface="+mj-lt"/>
              </a:rPr>
              <a:t> nie są akceptowane z oświadczeniami (nie będą oceniane, jako książki edytowane?)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</a:pPr>
            <a:endParaRPr lang="pl-PL" sz="3200" dirty="0">
              <a:latin typeface="+mj-lt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3"/>
            </a:pP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0285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35200" y="1916790"/>
            <a:ext cx="10369440" cy="38885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Publikacja z DOI wysłana z 2ch uczelni jest trzymana jeden raz – dlatego ważne jest DOI (publikacja bez DOI musi posiadać inne dane, aby PBN to przyjął, np. URL)</a:t>
            </a:r>
          </a:p>
          <a:p>
            <a:pPr marL="457200" indent="-457200">
              <a:buFont typeface="+mj-lt"/>
              <a:buAutoNum type="arabicPeriod"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Publikacja tworzy rekord nadrzędny, przy którym trzymane są „wersje” dosyłane z różnych jednostek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Wstęp - </a:t>
            </a:r>
            <a:r>
              <a:rPr lang="pl-PL" dirty="0"/>
              <a:t>Dane do ewaluacji</a:t>
            </a:r>
          </a:p>
        </p:txBody>
      </p:sp>
    </p:spTree>
    <p:extLst>
      <p:ext uri="{BB962C8B-B14F-4D97-AF65-F5344CB8AC3E}">
        <p14:creationId xmlns:p14="http://schemas.microsoft.com/office/powerpoint/2010/main" val="27565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623240" y="764630"/>
            <a:ext cx="10297430" cy="100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Opisy bibliograficzne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3DC7-0720-4981-818A-F12DB349E51A}"/>
              </a:ext>
            </a:extLst>
          </p:cNvPr>
          <p:cNvSpPr txBox="1">
            <a:spLocks/>
          </p:cNvSpPr>
          <p:nvPr/>
        </p:nvSpPr>
        <p:spPr>
          <a:xfrm>
            <a:off x="803265" y="2088242"/>
            <a:ext cx="10585470" cy="4365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 startAt="4"/>
            </a:pPr>
            <a:r>
              <a:rPr lang="pl-PL" sz="3200" dirty="0">
                <a:latin typeface="+mj-lt"/>
              </a:rPr>
              <a:t>Rozdziały z monografii w obecnej wersji mogą być wprowadzone jedynie gdy monografia jest zgłoszona z oświadczeniami (!) </a:t>
            </a:r>
          </a:p>
          <a:p>
            <a:pPr marL="274320" lvl="1" indent="0" fontAlgn="auto">
              <a:spcAft>
                <a:spcPts val="0"/>
              </a:spcAft>
              <a:buNone/>
            </a:pPr>
            <a:r>
              <a:rPr lang="pl-PL" sz="3200" dirty="0">
                <a:latin typeface="+mj-lt"/>
              </a:rPr>
              <a:t>To oznacza, że jest to monografia danej instytucji, a nie np. monografia z zagranicznym(i) edytorem(</a:t>
            </a:r>
            <a:r>
              <a:rPr lang="pl-PL" sz="3200" dirty="0" err="1">
                <a:latin typeface="+mj-lt"/>
              </a:rPr>
              <a:t>ami</a:t>
            </a:r>
            <a:r>
              <a:rPr lang="pl-PL" sz="3200" dirty="0">
                <a:latin typeface="+mj-lt"/>
              </a:rPr>
              <a:t>), a nawet krajowymi ale z innej uczelni (!).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pl-PL" sz="3200" dirty="0">
              <a:latin typeface="+mj-lt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4"/>
            </a:pP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2222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695250" y="2924930"/>
            <a:ext cx="10297430" cy="100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Oświadczenia</a:t>
            </a:r>
          </a:p>
        </p:txBody>
      </p:sp>
    </p:spTree>
    <p:extLst>
      <p:ext uri="{BB962C8B-B14F-4D97-AF65-F5344CB8AC3E}">
        <p14:creationId xmlns:p14="http://schemas.microsoft.com/office/powerpoint/2010/main" val="1539618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BCF90B-E6D6-4EAC-8C43-A00F26E5A60F}"/>
              </a:ext>
            </a:extLst>
          </p:cNvPr>
          <p:cNvSpPr txBox="1"/>
          <p:nvPr/>
        </p:nvSpPr>
        <p:spPr>
          <a:xfrm>
            <a:off x="623240" y="764630"/>
            <a:ext cx="10297430" cy="100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pl-PL" sz="4400" dirty="0">
                <a:latin typeface="+mj-lt"/>
              </a:rPr>
              <a:t>Oświadczenia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F3DC7-0720-4981-818A-F12DB349E51A}"/>
              </a:ext>
            </a:extLst>
          </p:cNvPr>
          <p:cNvSpPr txBox="1">
            <a:spLocks/>
          </p:cNvSpPr>
          <p:nvPr/>
        </p:nvSpPr>
        <p:spPr>
          <a:xfrm>
            <a:off x="803265" y="2088242"/>
            <a:ext cx="10585470" cy="4365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sz="3200" dirty="0">
                <a:latin typeface="+mj-lt"/>
              </a:rPr>
              <a:t>Brak informacji o dacie oświadczenia uniemożliwia przesłanie publikacji do PBN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sz="3200" dirty="0">
                <a:latin typeface="+mj-lt"/>
              </a:rPr>
              <a:t>Brak w </a:t>
            </a:r>
            <a:r>
              <a:rPr lang="pl-PL" sz="3200" dirty="0" err="1">
                <a:latin typeface="+mj-lt"/>
              </a:rPr>
              <a:t>ORCIDu</a:t>
            </a:r>
            <a:r>
              <a:rPr lang="pl-PL" sz="3200" dirty="0">
                <a:latin typeface="+mj-lt"/>
              </a:rPr>
              <a:t> u autora uniemożliwia wysłanie publikacji do PBN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pl-PL" sz="3200" dirty="0">
                <a:latin typeface="+mj-lt"/>
              </a:rPr>
              <a:t>Na razie nie jest kontrolowana obecność publikacji na koncie autora w bazie ORCID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pl-PL" sz="3200" dirty="0">
              <a:latin typeface="+mj-lt"/>
            </a:endParaRP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 startAt="4"/>
            </a:pPr>
            <a:endParaRPr lang="pl-P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46864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419600" y="3933070"/>
            <a:ext cx="7772400" cy="81227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dirty="0"/>
              <a:t>Pytania 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459">
            <a:off x="2531853" y="2294198"/>
            <a:ext cx="25368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333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35200" y="1916790"/>
            <a:ext cx="5256730" cy="3888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Co wysyłamy do PBN</a:t>
            </a:r>
          </a:p>
          <a:p>
            <a:pPr marL="0" indent="0">
              <a:buNone/>
            </a:pPr>
            <a:endParaRPr lang="pl-PL" alt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{ 	{Opis bibliograficzny}, </a:t>
            </a:r>
            <a:b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	{lista oświadczeń}</a:t>
            </a:r>
          </a:p>
          <a:p>
            <a:pPr marL="0" indent="0">
              <a:buNone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Wstęp - </a:t>
            </a:r>
            <a:r>
              <a:rPr lang="pl-PL" dirty="0"/>
              <a:t>Dane do ewaluacji</a:t>
            </a:r>
          </a:p>
        </p:txBody>
      </p:sp>
      <p:sp>
        <p:nvSpPr>
          <p:cNvPr id="4" name="Symbol zastępczy zawartości 1">
            <a:extLst>
              <a:ext uri="{FF2B5EF4-FFF2-40B4-BE49-F238E27FC236}">
                <a16:creationId xmlns:a16="http://schemas.microsoft.com/office/drawing/2014/main" id="{9B618C05-6EAE-4888-A6A9-227131D58603}"/>
              </a:ext>
            </a:extLst>
          </p:cNvPr>
          <p:cNvSpPr txBox="1">
            <a:spLocks/>
          </p:cNvSpPr>
          <p:nvPr/>
        </p:nvSpPr>
        <p:spPr>
          <a:xfrm>
            <a:off x="6096000" y="1901686"/>
            <a:ext cx="5904820" cy="47677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Opis bibliograficzny odwołuje się do identyfikatorów w PBN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Słowniki: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języki, wydawcy, czasopisma, Konferencje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ID jednostki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ID autorów (UUID)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alt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1" indent="0" fontAlgn="auto">
              <a:spcAft>
                <a:spcPts val="0"/>
              </a:spcAft>
              <a:buNone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zawartości 1">
            <a:extLst>
              <a:ext uri="{FF2B5EF4-FFF2-40B4-BE49-F238E27FC236}">
                <a16:creationId xmlns:a16="http://schemas.microsoft.com/office/drawing/2014/main" id="{F793BC36-0D18-4B4A-BB44-DD55DE9C290B}"/>
              </a:ext>
            </a:extLst>
          </p:cNvPr>
          <p:cNvSpPr txBox="1">
            <a:spLocks/>
          </p:cNvSpPr>
          <p:nvPr/>
        </p:nvSpPr>
        <p:spPr>
          <a:xfrm>
            <a:off x="5591930" y="692716"/>
            <a:ext cx="6408890" cy="59767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Każde oświadczenie obejmuje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Autora (identyfikator)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Datę złożenia oświadczenia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Dyscyplinę</a:t>
            </a:r>
          </a:p>
          <a:p>
            <a:pPr marL="514350" indent="-514350" fontAlgn="auto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Deklarację ORCID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endParaRPr lang="pl-PL" alt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altLang="pl-PL" sz="2800" dirty="0">
                <a:latin typeface="Arial" panose="020B0604020202020204" pitchFamily="34" charset="0"/>
                <a:cs typeface="Arial" panose="020B0604020202020204" pitchFamily="34" charset="0"/>
              </a:rPr>
              <a:t>Uwagi: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Autor musi być pracownikiem jednostki,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pl-PL" alt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dyscyplina musi być jedną z zadeklarowanych przez autora do ewaluacji (jedną z dwóch)</a:t>
            </a:r>
          </a:p>
          <a:p>
            <a:pPr marL="274320" lvl="1" indent="0" fontAlgn="auto">
              <a:spcAft>
                <a:spcPts val="0"/>
              </a:spcAft>
              <a:buNone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2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35200" y="1916790"/>
            <a:ext cx="11665620" cy="4407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Komunikacja z PBN obejmuje ruch w dwie strony</a:t>
            </a:r>
          </a:p>
          <a:p>
            <a:pPr marL="0" indent="0">
              <a:buNone/>
            </a:pPr>
            <a:endParaRPr lang="pl-PL" altLang="pl-PL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Synchronizacja słowników:</a:t>
            </a:r>
          </a:p>
          <a:p>
            <a:pPr marL="806450" lvl="1" indent="-442913"/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Import z PBN identyfikatorów i zapamiętanie po stronie OMEGA-PSIR</a:t>
            </a:r>
          </a:p>
          <a:p>
            <a:pPr marL="0" indent="0">
              <a:buNone/>
            </a:pPr>
            <a:endParaRPr lang="pl-PL" alt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pl-PL" alt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Przekazywanie danych do PBN 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dirty="0"/>
              <a:t>Dane do ewaluacji</a:t>
            </a:r>
          </a:p>
        </p:txBody>
      </p:sp>
    </p:spTree>
    <p:extLst>
      <p:ext uri="{BB962C8B-B14F-4D97-AF65-F5344CB8AC3E}">
        <p14:creationId xmlns:p14="http://schemas.microsoft.com/office/powerpoint/2010/main" val="66915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zawartości 1"/>
          <p:cNvSpPr>
            <a:spLocks noGrp="1"/>
          </p:cNvSpPr>
          <p:nvPr>
            <p:ph idx="1"/>
          </p:nvPr>
        </p:nvSpPr>
        <p:spPr>
          <a:xfrm>
            <a:off x="335200" y="1916790"/>
            <a:ext cx="11665620" cy="4407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Komunikacja z PBN obejmuje ruch w dwie strony</a:t>
            </a:r>
          </a:p>
          <a:p>
            <a:pPr marL="0" indent="0">
              <a:buNone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Synchronizacja słowników:</a:t>
            </a:r>
          </a:p>
          <a:p>
            <a:pPr marL="742950" indent="-742950">
              <a:buFont typeface="+mj-lt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Czasopisma </a:t>
            </a:r>
          </a:p>
          <a:p>
            <a:pPr marL="742950" indent="-742950">
              <a:buFont typeface="+mj-lt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Wydawcy</a:t>
            </a:r>
          </a:p>
          <a:p>
            <a:pPr marL="742950" indent="-742950">
              <a:buFont typeface="+mj-lt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konferencje</a:t>
            </a:r>
          </a:p>
          <a:p>
            <a:pPr marL="742950" indent="-742950">
              <a:buFont typeface="+mj-lt"/>
              <a:buAutoNum type="arabicPeriod"/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Języki</a:t>
            </a:r>
          </a:p>
          <a:p>
            <a:pPr marL="731520" lvl="1" indent="-457200">
              <a:buFont typeface="+mj-lt"/>
              <a:buAutoNum type="arabicPeriod"/>
            </a:pP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altLang="pl-PL" dirty="0">
                <a:latin typeface="Arial" panose="020B0604020202020204" pitchFamily="34" charset="0"/>
                <a:cs typeface="Arial" panose="020B0604020202020204" pitchFamily="34" charset="0"/>
              </a:rPr>
              <a:t>Wstęp - </a:t>
            </a:r>
            <a:r>
              <a:rPr lang="pl-PL" dirty="0"/>
              <a:t>Dane do ewaluacji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60CA94A-706B-4635-86FE-6BA639B10253}"/>
              </a:ext>
            </a:extLst>
          </p:cNvPr>
          <p:cNvSpPr/>
          <p:nvPr/>
        </p:nvSpPr>
        <p:spPr>
          <a:xfrm>
            <a:off x="6888110" y="3140960"/>
            <a:ext cx="5112710" cy="2376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3200" dirty="0">
                <a:latin typeface="+mj-lt"/>
              </a:rPr>
              <a:t>Te dane będą przygotowane dla wszystkich użytkowników OMEGA-PSIR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316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Ewaluacja w systemie OMEGA-PSIR obejmuje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5C12DC-3A00-4F46-97D2-CF00B17C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pole tekstowe 1">
            <a:extLst>
              <a:ext uri="{FF2B5EF4-FFF2-40B4-BE49-F238E27FC236}">
                <a16:creationId xmlns:a16="http://schemas.microsoft.com/office/drawing/2014/main" id="{5BDFE8B8-9000-49A3-9405-4EFFA778E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2308300"/>
              </p:ext>
            </p:extLst>
          </p:nvPr>
        </p:nvGraphicFramePr>
        <p:xfrm>
          <a:off x="3962400" y="792080"/>
          <a:ext cx="7620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51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/>
              <a:t>Ewaluacja w systemie OMEGA-PSIR obejmuje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E5C12DC-3A00-4F46-97D2-CF00B17CB5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>
            <a:normAutofit/>
          </a:bodyPr>
          <a:lstStyle/>
          <a:p>
            <a:r>
              <a:rPr lang="pl-PL" sz="2600" dirty="0">
                <a:latin typeface="+mj-lt"/>
              </a:rPr>
              <a:t>Rekord autora</a:t>
            </a:r>
          </a:p>
          <a:p>
            <a:r>
              <a:rPr lang="pl-PL" sz="2600" dirty="0">
                <a:latin typeface="+mj-lt"/>
              </a:rPr>
              <a:t>Publikacja</a:t>
            </a:r>
          </a:p>
          <a:p>
            <a:r>
              <a:rPr lang="pl-PL" sz="2600" dirty="0">
                <a:latin typeface="+mj-lt"/>
              </a:rPr>
              <a:t>Oświadczenie</a:t>
            </a:r>
          </a:p>
          <a:p>
            <a:r>
              <a:rPr lang="pl-PL" sz="2600" dirty="0">
                <a:latin typeface="+mj-lt"/>
              </a:rPr>
              <a:t>Rekord ewaluacji</a:t>
            </a:r>
            <a:endParaRPr lang="en-US" sz="2600" dirty="0">
              <a:latin typeface="+mj-lt"/>
            </a:endParaRPr>
          </a:p>
        </p:txBody>
      </p:sp>
      <p:graphicFrame>
        <p:nvGraphicFramePr>
          <p:cNvPr id="5" name="pole tekstowe 1">
            <a:extLst>
              <a:ext uri="{FF2B5EF4-FFF2-40B4-BE49-F238E27FC236}">
                <a16:creationId xmlns:a16="http://schemas.microsoft.com/office/drawing/2014/main" id="{5BDFE8B8-9000-49A3-9405-4EFFA778E8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847118"/>
              </p:ext>
            </p:extLst>
          </p:nvPr>
        </p:nvGraphicFramePr>
        <p:xfrm>
          <a:off x="3962400" y="792080"/>
          <a:ext cx="7620000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4493357-27FC-41C6-B38A-50696D64194C}"/>
              </a:ext>
            </a:extLst>
          </p:cNvPr>
          <p:cNvSpPr/>
          <p:nvPr/>
        </p:nvSpPr>
        <p:spPr>
          <a:xfrm>
            <a:off x="335200" y="2177527"/>
            <a:ext cx="2929907" cy="13954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jrzystość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zejrzystoś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1432</Words>
  <Application>Microsoft Office PowerPoint</Application>
  <PresentationFormat>Panoramiczny</PresentationFormat>
  <Paragraphs>222</Paragraphs>
  <Slides>43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Przejrzystość</vt:lpstr>
      <vt:lpstr>  Ewaluacja  w systemie OMEGA-PSIR  Struktury, Narzędzia, Procesy  Część 1 Przygotowanie Danych</vt:lpstr>
      <vt:lpstr>Agenda</vt:lpstr>
      <vt:lpstr>Wstęp - Dane do ewaluacji</vt:lpstr>
      <vt:lpstr>Wstęp - Dane do ewaluacji</vt:lpstr>
      <vt:lpstr>Wstęp - Dane do ewaluacji</vt:lpstr>
      <vt:lpstr>Dane do ewaluacji</vt:lpstr>
      <vt:lpstr>Wstęp - Dane do ewaluacji</vt:lpstr>
      <vt:lpstr>Ewaluacja w systemie OMEGA-PSIR obejmuje</vt:lpstr>
      <vt:lpstr>Ewaluacja w systemie OMEGA-PSIR obejmuje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Struktury w systemie zmodyfikowane na potrzeby ewaluacji 2.0 (najważniejsze)</vt:lpstr>
      <vt:lpstr>Przygotowanie danych do ewaluacji</vt:lpstr>
      <vt:lpstr>Przygotowanie danych do ewaluacji</vt:lpstr>
      <vt:lpstr>Prezentacja programu PowerPoint</vt:lpstr>
      <vt:lpstr>Informacje o zatrudnieniu</vt:lpstr>
      <vt:lpstr>Informacje o zatrudnieniu</vt:lpstr>
      <vt:lpstr>Informacje o zatrudnieniu</vt:lpstr>
      <vt:lpstr>Prezentacja programu PowerPoint</vt:lpstr>
      <vt:lpstr>Jak należy ustawić aktualne dyscypliny w profilu</vt:lpstr>
      <vt:lpstr>Jak należy ustawić aktualne dyscypliny w profilu</vt:lpstr>
      <vt:lpstr>Jak należy ustawić aktualne dyscypliny w profilu</vt:lpstr>
      <vt:lpstr>Jak należy ustawić aktualne dyscypliny w profilu</vt:lpstr>
      <vt:lpstr>Jak należy ustawić aktualne dyscypliny w profilu</vt:lpstr>
      <vt:lpstr>Jak należy ustawić aktualne dyscypliny w profilu</vt:lpstr>
      <vt:lpstr>Jak należy ustawić aktualne dyscypliny w profilu</vt:lpstr>
      <vt:lpstr>Wnioski dla 3a</vt:lpstr>
      <vt:lpstr>Wnioski dla 3a</vt:lpstr>
      <vt:lpstr>Jak należy ustawić aktualne dyscypliny w profilu</vt:lpstr>
      <vt:lpstr>Jak należy ustawić aktualne dyscypliny w profilu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Pytania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Ewaluacja  w systemie OMEGA-PSIR  Struktury, Narzędzia, Procesy  Część 1 Przygotowanie Danych</dc:title>
  <dc:creator>Henryk Rybinski</dc:creator>
  <cp:lastModifiedBy>B</cp:lastModifiedBy>
  <cp:revision>18</cp:revision>
  <dcterms:created xsi:type="dcterms:W3CDTF">2021-02-14T17:43:22Z</dcterms:created>
  <dcterms:modified xsi:type="dcterms:W3CDTF">2021-05-31T21:25:43Z</dcterms:modified>
</cp:coreProperties>
</file>