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6" r:id="rId1"/>
  </p:sldMasterIdLst>
  <p:notesMasterIdLst>
    <p:notesMasterId r:id="rId45"/>
  </p:notesMasterIdLst>
  <p:handoutMasterIdLst>
    <p:handoutMasterId r:id="rId46"/>
  </p:handoutMasterIdLst>
  <p:sldIdLst>
    <p:sldId id="828" r:id="rId2"/>
    <p:sldId id="917" r:id="rId3"/>
    <p:sldId id="1352" r:id="rId4"/>
    <p:sldId id="1354" r:id="rId5"/>
    <p:sldId id="1353" r:id="rId6"/>
    <p:sldId id="1355" r:id="rId7"/>
    <p:sldId id="1374" r:id="rId8"/>
    <p:sldId id="1322" r:id="rId9"/>
    <p:sldId id="1351" r:id="rId10"/>
    <p:sldId id="1323" r:id="rId11"/>
    <p:sldId id="1356" r:id="rId12"/>
    <p:sldId id="1372" r:id="rId13"/>
    <p:sldId id="1369" r:id="rId14"/>
    <p:sldId id="1371" r:id="rId15"/>
    <p:sldId id="1375" r:id="rId16"/>
    <p:sldId id="1379" r:id="rId17"/>
    <p:sldId id="1380" r:id="rId18"/>
    <p:sldId id="1381" r:id="rId19"/>
    <p:sldId id="1331" r:id="rId20"/>
    <p:sldId id="1383" r:id="rId21"/>
    <p:sldId id="1384" r:id="rId22"/>
    <p:sldId id="1373" r:id="rId23"/>
    <p:sldId id="1376" r:id="rId24"/>
    <p:sldId id="1377" r:id="rId25"/>
    <p:sldId id="1385" r:id="rId26"/>
    <p:sldId id="1382" r:id="rId27"/>
    <p:sldId id="1359" r:id="rId28"/>
    <p:sldId id="1360" r:id="rId29"/>
    <p:sldId id="1361" r:id="rId30"/>
    <p:sldId id="1362" r:id="rId31"/>
    <p:sldId id="1358" r:id="rId32"/>
    <p:sldId id="1363" r:id="rId33"/>
    <p:sldId id="1365" r:id="rId34"/>
    <p:sldId id="1366" r:id="rId35"/>
    <p:sldId id="1367" r:id="rId36"/>
    <p:sldId id="1378" r:id="rId37"/>
    <p:sldId id="1386" r:id="rId38"/>
    <p:sldId id="1387" r:id="rId39"/>
    <p:sldId id="1388" r:id="rId40"/>
    <p:sldId id="1389" r:id="rId41"/>
    <p:sldId id="1390" r:id="rId42"/>
    <p:sldId id="1391" r:id="rId43"/>
    <p:sldId id="1215" r:id="rId44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A757149-1963-435C-9416-3EDF3DF9821D}">
          <p14:sldIdLst>
            <p14:sldId id="828"/>
            <p14:sldId id="917"/>
            <p14:sldId id="1352"/>
            <p14:sldId id="1354"/>
            <p14:sldId id="1353"/>
            <p14:sldId id="1355"/>
            <p14:sldId id="1374"/>
            <p14:sldId id="1322"/>
            <p14:sldId id="1351"/>
            <p14:sldId id="1323"/>
            <p14:sldId id="1356"/>
            <p14:sldId id="1372"/>
            <p14:sldId id="1369"/>
            <p14:sldId id="1371"/>
            <p14:sldId id="1375"/>
            <p14:sldId id="1379"/>
            <p14:sldId id="1380"/>
            <p14:sldId id="1381"/>
            <p14:sldId id="1331"/>
            <p14:sldId id="1383"/>
            <p14:sldId id="1384"/>
            <p14:sldId id="1373"/>
            <p14:sldId id="1376"/>
            <p14:sldId id="1377"/>
            <p14:sldId id="1385"/>
            <p14:sldId id="1382"/>
            <p14:sldId id="1359"/>
            <p14:sldId id="1360"/>
            <p14:sldId id="1361"/>
            <p14:sldId id="1362"/>
            <p14:sldId id="1358"/>
            <p14:sldId id="1363"/>
            <p14:sldId id="1365"/>
            <p14:sldId id="1366"/>
            <p14:sldId id="1367"/>
            <p14:sldId id="1378"/>
            <p14:sldId id="1386"/>
            <p14:sldId id="1387"/>
            <p14:sldId id="1388"/>
            <p14:sldId id="1389"/>
            <p14:sldId id="1390"/>
            <p14:sldId id="1391"/>
          </p14:sldIdLst>
        </p14:section>
        <p14:section name="Deklarowanie dyscypliny" id="{19CB33A1-D660-4102-9640-4C0FC1004739}">
          <p14:sldIdLst>
            <p14:sldId id="12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75" autoAdjust="0"/>
    <p:restoredTop sz="91551" autoAdjust="0"/>
  </p:normalViewPr>
  <p:slideViewPr>
    <p:cSldViewPr showGuides="1">
      <p:cViewPr varScale="1">
        <p:scale>
          <a:sx n="42" d="100"/>
          <a:sy n="42" d="100"/>
        </p:scale>
        <p:origin x="48" y="710"/>
      </p:cViewPr>
      <p:guideLst>
        <p:guide orient="horz" pos="2160"/>
        <p:guide pos="320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562"/>
    </p:cViewPr>
  </p:sorterViewPr>
  <p:notesViewPr>
    <p:cSldViewPr showGuides="1">
      <p:cViewPr varScale="1">
        <p:scale>
          <a:sx n="50" d="100"/>
          <a:sy n="50" d="100"/>
        </p:scale>
        <p:origin x="-1956" y="-96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/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9DBE6A-0AC0-4B74-92AE-2BB4321FFF86}" type="datetimeFigureOut">
              <a:rPr lang="pl-PL"/>
              <a:pPr>
                <a:defRPr/>
              </a:pPr>
              <a:t>2021-02-11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3D677-4E7A-44D3-8235-507C6F7982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813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D58ED5-1363-4D2D-9D3C-232F15F0355F}" type="datetimeFigureOut">
              <a:rPr lang="pl-PL"/>
              <a:pPr>
                <a:defRPr/>
              </a:pPr>
              <a:t>2021-02-11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FE06B9E-674A-4F92-8A6D-374D1CC56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220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F58E0-E820-41CF-AC7F-DFC2B79C57BB}" type="datetime1">
              <a:rPr lang="en-US" smtClean="0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60A45-091D-4BCF-8DB5-9BFA74A9F3E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F435-DA80-4D9C-9B78-7DE769691807}" type="datetime1">
              <a:rPr lang="en-US" smtClean="0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87576-36C7-4CFE-AE6F-D20B98F18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27C-37DF-4355-80E6-CB95151125DD}" type="datetime1">
              <a:rPr lang="en-US" smtClean="0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7FB9-0550-439F-B2FC-D8BF22BDB1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DCDBE8-9321-41D9-ACBC-A4F0182825FF}" type="datetime1">
              <a:rPr lang="en-US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C547C0-118D-43E3-8CE1-6C98C8D2F6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CEC22-A440-4B51-B2F2-F858112A4B53}" type="datetime1">
              <a:rPr lang="en-US" smtClean="0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EECFF-BC1A-4CB2-B9D7-B7A3E1F8E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05F7F-C13D-4539-947C-E454E12733D7}" type="datetime1">
              <a:rPr lang="en-US" smtClean="0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CC674-66D0-4649-AD9A-F45C976A7D8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6A6AA-7530-447C-A012-64E9F7966968}" type="datetime1">
              <a:rPr lang="en-US" smtClean="0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9028F-0996-40C5-955F-B71E0B3A20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15035-DADB-4A51-A401-E901DF9DEB55}" type="datetime1">
              <a:rPr lang="en-US" smtClean="0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45FB4-A899-4D94-A494-1FFEC17E8F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4C2D-C1F1-485F-8453-CFFF7F95055C}" type="datetime1">
              <a:rPr lang="en-US" smtClean="0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413A-99E8-4156-8C3D-9FAC42C0209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82D78-5A8E-466F-BAC2-AA13BAE03698}" type="datetime1">
              <a:rPr lang="en-US" smtClean="0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353CA-F732-4855-A055-19706AEC6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9FBE9-BAD3-4B1D-B628-D3CA0C7006AD}" type="datetime1">
              <a:rPr lang="en-US" smtClean="0"/>
              <a:pPr>
                <a:defRPr/>
              </a:pPr>
              <a:t>2/11/2021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2EE19-F871-4500-9616-E7FC97AF35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DC5C9-9370-47AC-9BDD-BA763B47341F}" type="datetime1">
              <a:rPr lang="en-US" smtClean="0"/>
              <a:pPr>
                <a:defRPr/>
              </a:pPr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670F-FDA0-4FD0-B943-3688A59CE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8F3972-3DEE-4C94-B6C3-690CE0FD002D}" type="datetime1">
              <a:rPr lang="en-US" smtClean="0"/>
              <a:pPr>
                <a:defRPr/>
              </a:pPr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E4A76-17A2-453A-8145-10D8D06FC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3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2135450" y="2420860"/>
            <a:ext cx="7772400" cy="34564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cap="none" dirty="0">
                <a:effectLst/>
              </a:rPr>
              <a:t>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Ewaluacja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w systemie OMEGA-PSIR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Struktury, Narzędzia, Procesy</a:t>
            </a:r>
            <a:br>
              <a:rPr lang="pl-PL" sz="3200" cap="none" dirty="0">
                <a:effectLst/>
              </a:rPr>
            </a:br>
            <a:br>
              <a:rPr lang="pl-PL" sz="3200" cap="none" dirty="0">
                <a:effectLst/>
              </a:rPr>
            </a:br>
            <a:r>
              <a:rPr lang="pl-PL" sz="2800" cap="none" dirty="0">
                <a:effectLst/>
              </a:rPr>
              <a:t>Część 1 Przygotowanie Danych</a:t>
            </a:r>
            <a:endParaRPr lang="pl-PL" altLang="pl-PL" sz="2800" cap="none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itchFamily="34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00" y="0"/>
            <a:ext cx="2411700" cy="12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562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33424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607E4AD-3D9D-47A9-93A3-9BB7D63C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20" y="1967192"/>
            <a:ext cx="6243357" cy="4718304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2E2DED4-0CE3-43AB-B16F-9CF084AE1254}"/>
              </a:ext>
            </a:extLst>
          </p:cNvPr>
          <p:cNvSpPr/>
          <p:nvPr/>
        </p:nvSpPr>
        <p:spPr>
          <a:xfrm>
            <a:off x="4747958" y="6360776"/>
            <a:ext cx="3515162" cy="334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Powiększenie slajdu 15">
                <a:extLst>
                  <a:ext uri="{FF2B5EF4-FFF2-40B4-BE49-F238E27FC236}">
                    <a16:creationId xmlns:a16="http://schemas.microsoft.com/office/drawing/2014/main" id="{DAC1B048-405E-4780-B957-DE6D28F4DC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6068268"/>
                  </p:ext>
                </p:extLst>
              </p:nvPr>
            </p:nvGraphicFramePr>
            <p:xfrm>
              <a:off x="10651417" y="6164076"/>
              <a:ext cx="982845" cy="552850"/>
            </p:xfrm>
            <a:graphic>
              <a:graphicData uri="http://schemas.microsoft.com/office/powerpoint/2016/slidezoom">
                <pslz:sldZm>
                  <pslz:sldZmObj sldId="1356" cId="3326402719">
                    <pslz:zmPr id="{825BCF66-B0CE-445D-A2FC-CB5282EF6FE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2845" cy="5528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Powiększenie slajdu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AC1B048-405E-4780-B957-DE6D28F4DC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51417" y="6164076"/>
                <a:ext cx="982845" cy="5528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E6FF1C35-C10F-4197-95A2-3D3C27F71008}"/>
              </a:ext>
            </a:extLst>
          </p:cNvPr>
          <p:cNvSpPr/>
          <p:nvPr/>
        </p:nvSpPr>
        <p:spPr>
          <a:xfrm>
            <a:off x="8816014" y="6273294"/>
            <a:ext cx="1296180" cy="33441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97" y="1916791"/>
            <a:ext cx="6974962" cy="388854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253BC2-F63C-4B3B-B7A8-880A08BED9E9}"/>
              </a:ext>
            </a:extLst>
          </p:cNvPr>
          <p:cNvSpPr txBox="1"/>
          <p:nvPr/>
        </p:nvSpPr>
        <p:spPr>
          <a:xfrm>
            <a:off x="8832380" y="3429000"/>
            <a:ext cx="29524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Dyscypliny aktualne</a:t>
            </a:r>
          </a:p>
          <a:p>
            <a:r>
              <a:rPr lang="pl-PL" dirty="0"/>
              <a:t>Wykorzystywane przy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Wyborze dyscypliny dla kolejnych publikacji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Budowaniu oświadczenia Nr 3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49EC870-916E-46CC-AAEE-01A93ADB648A}"/>
              </a:ext>
            </a:extLst>
          </p:cNvPr>
          <p:cNvSpPr/>
          <p:nvPr/>
        </p:nvSpPr>
        <p:spPr>
          <a:xfrm>
            <a:off x="8832379" y="3382241"/>
            <a:ext cx="2929907" cy="1919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445537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r>
              <a:rPr lang="pl-PL" dirty="0">
                <a:latin typeface="+mj-lt"/>
              </a:rPr>
              <a:t>Historia deklarowania dyscyplin przez autora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97" y="1916791"/>
            <a:ext cx="6974962" cy="388854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253BC2-F63C-4B3B-B7A8-880A08BED9E9}"/>
              </a:ext>
            </a:extLst>
          </p:cNvPr>
          <p:cNvSpPr txBox="1"/>
          <p:nvPr/>
        </p:nvSpPr>
        <p:spPr>
          <a:xfrm>
            <a:off x="8832380" y="3429000"/>
            <a:ext cx="29524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Dyscypliny aktualne</a:t>
            </a:r>
          </a:p>
          <a:p>
            <a:r>
              <a:rPr lang="pl-PL" dirty="0"/>
              <a:t>Wykorzystywane przy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Wyborze dyscypliny dla kolejnych publikacji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Budowaniu oświadczenia Nr 3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49EC870-916E-46CC-AAEE-01A93ADB648A}"/>
              </a:ext>
            </a:extLst>
          </p:cNvPr>
          <p:cNvSpPr/>
          <p:nvPr/>
        </p:nvSpPr>
        <p:spPr>
          <a:xfrm>
            <a:off x="8832379" y="3382241"/>
            <a:ext cx="2929907" cy="1919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66495C1-4A68-4D1B-8C58-E22DF3E7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71" y="1242139"/>
            <a:ext cx="7211948" cy="56158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13B28C13-4796-4458-BF55-7121B4EC16CC}"/>
              </a:ext>
            </a:extLst>
          </p:cNvPr>
          <p:cNvSpPr/>
          <p:nvPr/>
        </p:nvSpPr>
        <p:spPr>
          <a:xfrm>
            <a:off x="5375900" y="2197076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D71FD50F-ED85-4AB4-8BEA-4279AA91ED85}"/>
              </a:ext>
            </a:extLst>
          </p:cNvPr>
          <p:cNvSpPr/>
          <p:nvPr/>
        </p:nvSpPr>
        <p:spPr>
          <a:xfrm>
            <a:off x="8832380" y="2348850"/>
            <a:ext cx="1440200" cy="160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Powiększenie slajdu 15">
                <a:extLst>
                  <a:ext uri="{FF2B5EF4-FFF2-40B4-BE49-F238E27FC236}">
                    <a16:creationId xmlns:a16="http://schemas.microsoft.com/office/drawing/2014/main" id="{4AA8A47C-6AD2-486D-BABC-55B9DDFFCC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1933666"/>
                  </p:ext>
                </p:extLst>
              </p:nvPr>
            </p:nvGraphicFramePr>
            <p:xfrm>
              <a:off x="10393067" y="2104699"/>
              <a:ext cx="1440200" cy="810112"/>
            </p:xfrm>
            <a:graphic>
              <a:graphicData uri="http://schemas.microsoft.com/office/powerpoint/2016/slidezoom">
                <pslz:sldZm>
                  <pslz:sldZmObj sldId="1369" cId="3731591870">
                    <pslz:zmPr id="{AF9E8CFA-560B-4FED-A1D4-9EE2B15972E5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200" cy="8101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Powiększenie slajdu 1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AA8A47C-6AD2-486D-BABC-55B9DDFFCC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3067" y="2104699"/>
                <a:ext cx="1440200" cy="8101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8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24841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r>
              <a:rPr lang="pl-PL" dirty="0">
                <a:latin typeface="+mj-lt"/>
              </a:rPr>
              <a:t>Historia deklarowania dyscyplin przez autora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2531491"/>
            <a:ext cx="5872359" cy="3273839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D33B77-769A-4E67-BF81-CB95D3BA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52" y="1360479"/>
            <a:ext cx="7211948" cy="56158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668D1A5-CE74-4782-9EE7-B83307026F92}"/>
              </a:ext>
            </a:extLst>
          </p:cNvPr>
          <p:cNvSpPr/>
          <p:nvPr/>
        </p:nvSpPr>
        <p:spPr>
          <a:xfrm>
            <a:off x="5375900" y="2197076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542AD7-6AA3-4A93-B590-053F4567A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79" y="3285242"/>
            <a:ext cx="5488142" cy="25688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09815E1-836C-4BE4-9BA5-35C9F47D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79" y="3495174"/>
            <a:ext cx="5222173" cy="25688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A78EE47-2A65-4B44-B126-EEC5563AD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830" y="3804893"/>
            <a:ext cx="5328169" cy="26084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B9546D0-E65C-4CCE-A5BE-12D3B2018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30" y="3883710"/>
            <a:ext cx="5159870" cy="2506328"/>
          </a:xfrm>
          <a:prstGeom prst="rect">
            <a:avLst/>
          </a:prstGeom>
        </p:spPr>
      </p:pic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419240E7-B1C3-4170-8865-59AA5BDC5B09}"/>
              </a:ext>
            </a:extLst>
          </p:cNvPr>
          <p:cNvSpPr/>
          <p:nvPr/>
        </p:nvSpPr>
        <p:spPr>
          <a:xfrm>
            <a:off x="8954422" y="2088711"/>
            <a:ext cx="235313" cy="1080435"/>
          </a:xfrm>
          <a:prstGeom prst="rightBrace">
            <a:avLst>
              <a:gd name="adj1" fmla="val 560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załka: wygięta 8">
            <a:extLst>
              <a:ext uri="{FF2B5EF4-FFF2-40B4-BE49-F238E27FC236}">
                <a16:creationId xmlns:a16="http://schemas.microsoft.com/office/drawing/2014/main" id="{D4A9949F-A2FA-42CE-B911-A5023E77B5CB}"/>
              </a:ext>
            </a:extLst>
          </p:cNvPr>
          <p:cNvSpPr/>
          <p:nvPr/>
        </p:nvSpPr>
        <p:spPr>
          <a:xfrm rot="5400000">
            <a:off x="9518519" y="2316757"/>
            <a:ext cx="598470" cy="1179055"/>
          </a:xfrm>
          <a:prstGeom prst="bentArrow">
            <a:avLst>
              <a:gd name="adj1" fmla="val 25000"/>
              <a:gd name="adj2" fmla="val 26829"/>
              <a:gd name="adj3" fmla="val 50000"/>
              <a:gd name="adj4" fmla="val 1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54BB6DD-B71E-4626-850B-96E86449DDB4}"/>
              </a:ext>
            </a:extLst>
          </p:cNvPr>
          <p:cNvSpPr/>
          <p:nvPr/>
        </p:nvSpPr>
        <p:spPr>
          <a:xfrm>
            <a:off x="9292566" y="1633315"/>
            <a:ext cx="2663170" cy="18723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B323DD5-D28E-40D8-B4D3-4E6B3A6D08F2}"/>
              </a:ext>
            </a:extLst>
          </p:cNvPr>
          <p:cNvSpPr txBox="1"/>
          <p:nvPr/>
        </p:nvSpPr>
        <p:spPr>
          <a:xfrm>
            <a:off x="9477748" y="1633315"/>
            <a:ext cx="254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Dane z Pol-</a:t>
            </a:r>
            <a:r>
              <a:rPr lang="pl-PL" b="1" dirty="0" err="1"/>
              <a:t>Onu</a:t>
            </a:r>
            <a:endParaRPr lang="pl-PL" b="1" dirty="0"/>
          </a:p>
          <a:p>
            <a:r>
              <a:rPr lang="pl-PL" dirty="0"/>
              <a:t>Wykorzystywane przy obliczeniu optymalnej oceny dyscyplin(y) – ograniczenia udziałów danego autora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24841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r>
              <a:rPr lang="pl-PL" dirty="0">
                <a:latin typeface="+mj-lt"/>
              </a:rPr>
              <a:t>Historia deklarowania dyscyplin przez autora</a:t>
            </a:r>
          </a:p>
          <a:p>
            <a:r>
              <a:rPr lang="pl-PL" dirty="0">
                <a:latin typeface="+mj-lt"/>
              </a:rPr>
              <a:t>Zwolnienie z ewaluacji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2531491"/>
            <a:ext cx="5872359" cy="3273839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D33B77-769A-4E67-BF81-CB95D3BA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52" y="1360479"/>
            <a:ext cx="7211948" cy="56158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668D1A5-CE74-4782-9EE7-B83307026F92}"/>
              </a:ext>
            </a:extLst>
          </p:cNvPr>
          <p:cNvSpPr/>
          <p:nvPr/>
        </p:nvSpPr>
        <p:spPr>
          <a:xfrm>
            <a:off x="5375900" y="2197076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542AD7-6AA3-4A93-B590-053F4567A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79" y="3285242"/>
            <a:ext cx="5488142" cy="25688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trzałka: wygięta 8">
            <a:extLst>
              <a:ext uri="{FF2B5EF4-FFF2-40B4-BE49-F238E27FC236}">
                <a16:creationId xmlns:a16="http://schemas.microsoft.com/office/drawing/2014/main" id="{D4A9949F-A2FA-42CE-B911-A5023E77B5CB}"/>
              </a:ext>
            </a:extLst>
          </p:cNvPr>
          <p:cNvSpPr/>
          <p:nvPr/>
        </p:nvSpPr>
        <p:spPr>
          <a:xfrm rot="5400000">
            <a:off x="9518519" y="2316757"/>
            <a:ext cx="598470" cy="1179055"/>
          </a:xfrm>
          <a:prstGeom prst="bentArrow">
            <a:avLst>
              <a:gd name="adj1" fmla="val 25000"/>
              <a:gd name="adj2" fmla="val 26829"/>
              <a:gd name="adj3" fmla="val 50000"/>
              <a:gd name="adj4" fmla="val 1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09815E1-836C-4BE4-9BA5-35C9F47D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79" y="3495174"/>
            <a:ext cx="5222173" cy="25688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A78EE47-2A65-4B44-B126-EEC5563AD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830" y="3804893"/>
            <a:ext cx="5328169" cy="26084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B9546D0-E65C-4CCE-A5BE-12D3B2018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30" y="3883710"/>
            <a:ext cx="5159870" cy="2506328"/>
          </a:xfrm>
          <a:prstGeom prst="rect">
            <a:avLst/>
          </a:prstGeom>
        </p:spPr>
      </p:pic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419240E7-B1C3-4170-8865-59AA5BDC5B09}"/>
              </a:ext>
            </a:extLst>
          </p:cNvPr>
          <p:cNvSpPr/>
          <p:nvPr/>
        </p:nvSpPr>
        <p:spPr>
          <a:xfrm>
            <a:off x="8954422" y="2088711"/>
            <a:ext cx="235313" cy="1080435"/>
          </a:xfrm>
          <a:prstGeom prst="rightBrace">
            <a:avLst>
              <a:gd name="adj1" fmla="val 560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29ACCAA-1896-4283-B390-CB67379E7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713" y="1098240"/>
            <a:ext cx="7493596" cy="584007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9195CCCE-9B45-4500-AE9E-04C1FB8A7E08}"/>
              </a:ext>
            </a:extLst>
          </p:cNvPr>
          <p:cNvSpPr/>
          <p:nvPr/>
        </p:nvSpPr>
        <p:spPr>
          <a:xfrm>
            <a:off x="4840519" y="5673014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Nawias klamrowy zamykający 18">
            <a:extLst>
              <a:ext uri="{FF2B5EF4-FFF2-40B4-BE49-F238E27FC236}">
                <a16:creationId xmlns:a16="http://schemas.microsoft.com/office/drawing/2014/main" id="{16286A0A-D181-4B71-9267-57841CA43C36}"/>
              </a:ext>
            </a:extLst>
          </p:cNvPr>
          <p:cNvSpPr/>
          <p:nvPr/>
        </p:nvSpPr>
        <p:spPr>
          <a:xfrm>
            <a:off x="8368339" y="1983417"/>
            <a:ext cx="235313" cy="1080435"/>
          </a:xfrm>
          <a:prstGeom prst="rightBrace">
            <a:avLst>
              <a:gd name="adj1" fmla="val 560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3764D7B-7971-42B9-A28E-C04E34644978}"/>
              </a:ext>
            </a:extLst>
          </p:cNvPr>
          <p:cNvSpPr txBox="1"/>
          <p:nvPr/>
        </p:nvSpPr>
        <p:spPr>
          <a:xfrm>
            <a:off x="9189735" y="4928167"/>
            <a:ext cx="25423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Ta flaga jest ustawiana po zweryfikowaniu, że autor jest zwolniony  z ewaluacji (np. w SEDN lub w Pol-</a:t>
            </a:r>
            <a:r>
              <a:rPr lang="pl-PL" b="1" dirty="0" err="1"/>
              <a:t>ONie</a:t>
            </a:r>
            <a:endParaRPr lang="en-US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0EC30E37-D419-4F16-B027-D210D56FABED}"/>
              </a:ext>
            </a:extLst>
          </p:cNvPr>
          <p:cNvSpPr/>
          <p:nvPr/>
        </p:nvSpPr>
        <p:spPr>
          <a:xfrm>
            <a:off x="8954421" y="4934411"/>
            <a:ext cx="2839785" cy="1826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publikacji – </a:t>
            </a: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 </a:t>
            </a:r>
          </a:p>
          <a:p>
            <a:r>
              <a:rPr lang="pl-PL" dirty="0">
                <a:latin typeface="+mj-lt"/>
              </a:rPr>
              <a:t>Dyscypliny autorów</a:t>
            </a:r>
          </a:p>
          <a:p>
            <a:r>
              <a:rPr lang="pl-PL" dirty="0">
                <a:latin typeface="+mj-lt"/>
              </a:rPr>
              <a:t>Oświadczenie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CA7F20-4613-431A-BFD7-88F8704A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836573"/>
            <a:ext cx="5242560" cy="31848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E87AC0-3DF5-44AD-9EC5-6C01EFFE4CA4}"/>
              </a:ext>
            </a:extLst>
          </p:cNvPr>
          <p:cNvSpPr/>
          <p:nvPr/>
        </p:nvSpPr>
        <p:spPr>
          <a:xfrm>
            <a:off x="7117780" y="2780910"/>
            <a:ext cx="4464620" cy="433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12ABA-6230-4667-BAA5-6205EF4C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002989"/>
            <a:ext cx="5467544" cy="42718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8793D0C-C462-4E35-8818-731A2726B29F}"/>
              </a:ext>
            </a:extLst>
          </p:cNvPr>
          <p:cNvSpPr/>
          <p:nvPr/>
        </p:nvSpPr>
        <p:spPr>
          <a:xfrm>
            <a:off x="6339840" y="5908761"/>
            <a:ext cx="4464620" cy="36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D6D7602-C4FC-4C41-A680-6CB0A861834B}"/>
              </a:ext>
            </a:extLst>
          </p:cNvPr>
          <p:cNvSpPr/>
          <p:nvPr/>
        </p:nvSpPr>
        <p:spPr>
          <a:xfrm>
            <a:off x="6339840" y="5500417"/>
            <a:ext cx="3284650" cy="298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7C766-C8FE-4A30-9698-58666B5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0" y="5090270"/>
            <a:ext cx="6420220" cy="1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publikacji – </a:t>
            </a: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 </a:t>
            </a:r>
          </a:p>
          <a:p>
            <a:r>
              <a:rPr lang="pl-PL" dirty="0">
                <a:latin typeface="+mj-lt"/>
              </a:rPr>
              <a:t>Dyscypliny autorów</a:t>
            </a:r>
          </a:p>
          <a:p>
            <a:r>
              <a:rPr lang="pl-PL" dirty="0">
                <a:latin typeface="+mj-lt"/>
              </a:rPr>
              <a:t>Oświadczenie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Na poziomie głównym</a:t>
            </a:r>
          </a:p>
          <a:p>
            <a:r>
              <a:rPr lang="pl-PL" dirty="0">
                <a:latin typeface="+mj-lt"/>
              </a:rPr>
              <a:t>Historia transferów do PBN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CA7F20-4613-431A-BFD7-88F8704A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836573"/>
            <a:ext cx="5242560" cy="31848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E87AC0-3DF5-44AD-9EC5-6C01EFFE4CA4}"/>
              </a:ext>
            </a:extLst>
          </p:cNvPr>
          <p:cNvSpPr/>
          <p:nvPr/>
        </p:nvSpPr>
        <p:spPr>
          <a:xfrm>
            <a:off x="7117780" y="2780910"/>
            <a:ext cx="4464620" cy="433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12ABA-6230-4667-BAA5-6205EF4C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002989"/>
            <a:ext cx="5467544" cy="42718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8793D0C-C462-4E35-8818-731A2726B29F}"/>
              </a:ext>
            </a:extLst>
          </p:cNvPr>
          <p:cNvSpPr/>
          <p:nvPr/>
        </p:nvSpPr>
        <p:spPr>
          <a:xfrm>
            <a:off x="6339840" y="5908761"/>
            <a:ext cx="4464620" cy="36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D6D7602-C4FC-4C41-A680-6CB0A861834B}"/>
              </a:ext>
            </a:extLst>
          </p:cNvPr>
          <p:cNvSpPr/>
          <p:nvPr/>
        </p:nvSpPr>
        <p:spPr>
          <a:xfrm>
            <a:off x="6339840" y="5500417"/>
            <a:ext cx="3284650" cy="298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7C766-C8FE-4A30-9698-58666B5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0" y="5090270"/>
            <a:ext cx="6420220" cy="16369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E2744DD-612F-4958-BEED-A79EF49B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231" y="4488471"/>
            <a:ext cx="6786153" cy="22084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Powiększenie slajdu 11">
                <a:extLst>
                  <a:ext uri="{FF2B5EF4-FFF2-40B4-BE49-F238E27FC236}">
                    <a16:creationId xmlns:a16="http://schemas.microsoft.com/office/drawing/2014/main" id="{61969CCD-063D-4B86-BC11-839EF2FEB8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9418978"/>
                  </p:ext>
                </p:extLst>
              </p:nvPr>
            </p:nvGraphicFramePr>
            <p:xfrm>
              <a:off x="11538477" y="4748126"/>
              <a:ext cx="608256" cy="342144"/>
            </p:xfrm>
            <a:graphic>
              <a:graphicData uri="http://schemas.microsoft.com/office/powerpoint/2016/slidezoom">
                <pslz:sldZm>
                  <pslz:sldZmObj sldId="1380" cId="567076089">
                    <pslz:zmPr id="{07A72C7C-B1AB-4F52-B6CA-38EB82B5A363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8256" cy="342144"/>
                        </a:xfrm>
                        <a:prstGeom prst="rect">
                          <a:avLst/>
                        </a:prstGeom>
                        <a:noFill/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Powiększenie slajdu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1969CCD-063D-4B86-BC11-839EF2FEB8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38477" y="4748126"/>
                <a:ext cx="608256" cy="342144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0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publikacji – </a:t>
            </a: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 </a:t>
            </a:r>
          </a:p>
          <a:p>
            <a:r>
              <a:rPr lang="pl-PL" dirty="0">
                <a:latin typeface="+mj-lt"/>
              </a:rPr>
              <a:t>Dyscypliny autorów</a:t>
            </a:r>
          </a:p>
          <a:p>
            <a:r>
              <a:rPr lang="pl-PL" dirty="0">
                <a:latin typeface="+mj-lt"/>
              </a:rPr>
              <a:t>Oświadczenie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Na poziomie głównym</a:t>
            </a:r>
          </a:p>
          <a:p>
            <a:r>
              <a:rPr lang="pl-PL" dirty="0">
                <a:latin typeface="+mj-lt"/>
              </a:rPr>
              <a:t>Historia transferów do PBN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2BEBCF0-7102-4304-B58B-4938DB8F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45" y="1594168"/>
            <a:ext cx="11928810" cy="480601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0A120B8-E26C-49AE-8B5C-235129797FBE}"/>
              </a:ext>
            </a:extLst>
          </p:cNvPr>
          <p:cNvSpPr/>
          <p:nvPr/>
        </p:nvSpPr>
        <p:spPr>
          <a:xfrm>
            <a:off x="2645476" y="3986681"/>
            <a:ext cx="4962734" cy="450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9D0CA07-5C5C-4A29-845D-47E0381E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" y="1524000"/>
            <a:ext cx="11899076" cy="424859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6A4BC7A-E819-491A-899C-F631BB6E31A4}"/>
              </a:ext>
            </a:extLst>
          </p:cNvPr>
          <p:cNvSpPr/>
          <p:nvPr/>
        </p:nvSpPr>
        <p:spPr>
          <a:xfrm>
            <a:off x="42578" y="3072281"/>
            <a:ext cx="3573371" cy="450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9E2A4819-FD4F-4666-8BF5-9CF20AFAE174}"/>
              </a:ext>
            </a:extLst>
          </p:cNvPr>
          <p:cNvSpPr/>
          <p:nvPr/>
        </p:nvSpPr>
        <p:spPr>
          <a:xfrm>
            <a:off x="2845811" y="3931391"/>
            <a:ext cx="8506919" cy="450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+mj-lt"/>
              </a:rPr>
              <a:t>UWAGA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Jeżeli w instytucji nie stosuje się oświadczeń, przewidujemy „uproszczoną” wersję składania oświadczeń: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Będzie można w publikacji przy autorze wprowadzić datę oświadczenia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CA7F20-4613-431A-BFD7-88F8704A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836573"/>
            <a:ext cx="5242560" cy="31848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E87AC0-3DF5-44AD-9EC5-6C01EFFE4CA4}"/>
              </a:ext>
            </a:extLst>
          </p:cNvPr>
          <p:cNvSpPr/>
          <p:nvPr/>
        </p:nvSpPr>
        <p:spPr>
          <a:xfrm>
            <a:off x="7117780" y="2780910"/>
            <a:ext cx="4464620" cy="433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12ABA-6230-4667-BAA5-6205EF4C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002989"/>
            <a:ext cx="5467544" cy="42718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8793D0C-C462-4E35-8818-731A2726B29F}"/>
              </a:ext>
            </a:extLst>
          </p:cNvPr>
          <p:cNvSpPr/>
          <p:nvPr/>
        </p:nvSpPr>
        <p:spPr>
          <a:xfrm>
            <a:off x="6339840" y="5908761"/>
            <a:ext cx="4464620" cy="36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D6D7602-C4FC-4C41-A680-6CB0A861834B}"/>
              </a:ext>
            </a:extLst>
          </p:cNvPr>
          <p:cNvSpPr/>
          <p:nvPr/>
        </p:nvSpPr>
        <p:spPr>
          <a:xfrm>
            <a:off x="6339840" y="5500417"/>
            <a:ext cx="3284650" cy="298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7C766-C8FE-4A30-9698-58666B5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0" y="5090270"/>
            <a:ext cx="6420220" cy="1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9550" y="305825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dirty="0"/>
              <a:t>Przygotowanie danych do ewaluacji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27566" y="76463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21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988800"/>
            <a:ext cx="8229600" cy="3888540"/>
          </a:xfrm>
        </p:spPr>
        <p:txBody>
          <a:bodyPr>
            <a:norm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– Dane do ewaluacji</a:t>
            </a: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Struktury danych pod kątem ewaluacji</a:t>
            </a:r>
          </a:p>
          <a:p>
            <a:pPr lvl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Rekord autora (nowe elementy)</a:t>
            </a:r>
          </a:p>
          <a:p>
            <a:pPr lvl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Rekord publikacji (nowe elementy)</a:t>
            </a: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Przygotowanie danych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Czyszczenie danych bibliograficznych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Wgranie danych o dyscyplinach i zatrudnieniu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Oświadczenia naukowców deklarujących kilka dyscyplin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7210" y="738011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Przygotowanie danych do ewaluacji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407210" y="2692060"/>
            <a:ext cx="10297430" cy="2376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Wprowadzenie informacji o zatrudnieniu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Ustawianie dyscyplin w profilu autora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Czyszczenie opisów bibliograficznych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Oświadczenia !!!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30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407210" y="2692060"/>
            <a:ext cx="10297430" cy="131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Wprowadzenie informacji o zatrudnieniu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83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Informacje o zatrudnieniu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47FC9BC-BCC4-438B-AFD4-3D60184E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248410" cy="182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Należy zamówić </a:t>
            </a:r>
            <a:r>
              <a:rPr lang="pl-PL" dirty="0" err="1">
                <a:latin typeface="+mj-lt"/>
              </a:rPr>
              <a:t>excel</a:t>
            </a:r>
            <a:r>
              <a:rPr lang="pl-PL" dirty="0">
                <a:latin typeface="+mj-lt"/>
              </a:rPr>
              <a:t> z systemu Pol-ON za lata 2017-2020 (</a:t>
            </a:r>
            <a:r>
              <a:rPr lang="pl-PL" dirty="0" err="1">
                <a:latin typeface="+mj-lt"/>
              </a:rPr>
              <a:t>wprzyszłym</a:t>
            </a:r>
            <a:r>
              <a:rPr lang="pl-PL" dirty="0">
                <a:latin typeface="+mj-lt"/>
              </a:rPr>
              <a:t> roku powtórzyć)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BCCB0DE-03C7-4F41-998F-D69EAA88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95" y="3717040"/>
            <a:ext cx="6125430" cy="1114581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0A37C8C3-FA00-4B24-8DAC-3AA493FA8B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6875811"/>
                  </p:ext>
                </p:extLst>
              </p:nvPr>
            </p:nvGraphicFramePr>
            <p:xfrm>
              <a:off x="8616350" y="4831621"/>
              <a:ext cx="3048000" cy="1714500"/>
            </p:xfrm>
            <a:graphic>
              <a:graphicData uri="http://schemas.microsoft.com/office/powerpoint/2016/slidezoom">
                <pslz:sldZm>
                  <pslz:sldZmObj sldId="1376" cId="1363869582">
                    <pslz:zmPr id="{403CC717-B356-47C0-B327-5068951680F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Powiększenie slajdu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A37C8C3-FA00-4B24-8DAC-3AA493FA8B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6350" y="48316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78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Informacje o zatrudnieniu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F73EC22-185F-4508-A409-2103C769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770"/>
            <a:ext cx="12192000" cy="33223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C21B6A9-EE3D-4A0B-ACA9-EEAAC28C2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" y="3645030"/>
            <a:ext cx="10317015" cy="53347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842F19-200E-45ED-A46D-08768E457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72" y="4653170"/>
            <a:ext cx="5796638" cy="18276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400" dirty="0">
                <a:latin typeface="+mj-lt"/>
              </a:rPr>
              <a:t>Przekażemy skrypt i instrukcję jak wgrać te dane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477" y="533400"/>
            <a:ext cx="11692107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Informacje o zatrudnieniu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BC02B8-7037-44B9-B15E-5AADDDC9068E}"/>
              </a:ext>
            </a:extLst>
          </p:cNvPr>
          <p:cNvSpPr/>
          <p:nvPr/>
        </p:nvSpPr>
        <p:spPr>
          <a:xfrm>
            <a:off x="12259" y="2514600"/>
            <a:ext cx="621517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uuid</a:t>
            </a:r>
            <a:endParaRPr lang="en-US" sz="2000" dirty="0"/>
          </a:p>
          <a:p>
            <a:r>
              <a:rPr lang="en-US" sz="2000" dirty="0"/>
              <a:t>AKTUALNY_STOPIEN_TYTUL_WYLICZANY</a:t>
            </a:r>
          </a:p>
          <a:p>
            <a:r>
              <a:rPr lang="en-US" sz="2000" dirty="0"/>
              <a:t>IMIE</a:t>
            </a:r>
          </a:p>
          <a:p>
            <a:r>
              <a:rPr lang="en-US" sz="2000" dirty="0"/>
              <a:t>NAZWISKO</a:t>
            </a:r>
          </a:p>
          <a:p>
            <a:r>
              <a:rPr lang="en-US" sz="2000" dirty="0"/>
              <a:t>PESEL_NR_DOK_TOZSAM</a:t>
            </a:r>
          </a:p>
          <a:p>
            <a:r>
              <a:rPr lang="en-US" sz="2000" dirty="0"/>
              <a:t>ZATRUDNIENIE				-</a:t>
            </a:r>
          </a:p>
          <a:p>
            <a:r>
              <a:rPr lang="en-US" sz="1900" dirty="0"/>
              <a:t>WIELKOSC_ETATU_PREZENTACJA_DZIESIETNA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F6C3E1D-B836-4528-B2E9-876AD464BACC}"/>
              </a:ext>
            </a:extLst>
          </p:cNvPr>
          <p:cNvSpPr/>
          <p:nvPr/>
        </p:nvSpPr>
        <p:spPr>
          <a:xfrm>
            <a:off x="6096000" y="2514600"/>
            <a:ext cx="62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GRUPA_STANOWISK</a:t>
            </a:r>
          </a:p>
          <a:p>
            <a:r>
              <a:rPr lang="en-US" dirty="0"/>
              <a:t>OSWIADCZENIE_O_DYSCYPLINACH</a:t>
            </a:r>
          </a:p>
          <a:p>
            <a:r>
              <a:rPr lang="en-US" dirty="0"/>
              <a:t>OSWIADCZENIE_N</a:t>
            </a:r>
          </a:p>
          <a:p>
            <a:r>
              <a:rPr lang="en-US" dirty="0"/>
              <a:t>OSWIADCZONA_DYSCYPLINA_PIERWSZA</a:t>
            </a:r>
          </a:p>
          <a:p>
            <a:r>
              <a:rPr lang="en-US" dirty="0"/>
              <a:t>PROCENTOWY_UDZIAL_PIERWSZA_DYSCYPLINA</a:t>
            </a:r>
          </a:p>
          <a:p>
            <a:r>
              <a:rPr lang="en-US" dirty="0"/>
              <a:t>OSWIADCZONA_DYSCYPLINA_DRUGA</a:t>
            </a:r>
          </a:p>
          <a:p>
            <a:r>
              <a:rPr lang="en-US" dirty="0"/>
              <a:t>DYSCYPLINA_N</a:t>
            </a:r>
          </a:p>
          <a:p>
            <a:r>
              <a:rPr lang="en-US" dirty="0"/>
              <a:t>DYSCYPLINA_N_KOLEJNA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05810F9-DADF-4FF0-8F8E-3112BC39E2CE}"/>
              </a:ext>
            </a:extLst>
          </p:cNvPr>
          <p:cNvSpPr/>
          <p:nvPr/>
        </p:nvSpPr>
        <p:spPr>
          <a:xfrm>
            <a:off x="479220" y="1524000"/>
            <a:ext cx="105854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/>
              <a:t>Nazwy kolumn w </a:t>
            </a:r>
            <a:r>
              <a:rPr lang="pl-PL" sz="3000" dirty="0" err="1"/>
              <a:t>excelu</a:t>
            </a:r>
            <a:r>
              <a:rPr lang="pl-PL" sz="3000" dirty="0"/>
              <a:t> powinny być standardowe</a:t>
            </a:r>
          </a:p>
        </p:txBody>
      </p:sp>
    </p:spTree>
    <p:extLst>
      <p:ext uri="{BB962C8B-B14F-4D97-AF65-F5344CB8AC3E}">
        <p14:creationId xmlns:p14="http://schemas.microsoft.com/office/powerpoint/2010/main" val="10136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407210" y="2692060"/>
            <a:ext cx="10297430" cy="131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Ustawianie dyscyplin w profilu autora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39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558410" cy="5068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Przez cały okres jest jedna dyscyplina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Przypadek 2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Przez cały okres są 2 dyscypliny (w określonych proporcjach)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Przypadek 3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kilku latach pojawia się druga dyscyplina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Przypadek 4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kilku latach pojawia się kolejna dyscyplina (trzecia, nawet czwarta)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E2B1819-52FA-4E71-84E8-8C07E1509C9A}"/>
              </a:ext>
            </a:extLst>
          </p:cNvPr>
          <p:cNvSpPr txBox="1">
            <a:spLocks/>
          </p:cNvSpPr>
          <p:nvPr/>
        </p:nvSpPr>
        <p:spPr>
          <a:xfrm>
            <a:off x="7104140" y="1560492"/>
            <a:ext cx="3902180" cy="50681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dirty="0">
                <a:latin typeface="+mj-lt"/>
              </a:rPr>
              <a:t>Przypadki 1 i 2 są proste – przez cały okres ewaluacji aktualna dyscyplina jest raz ustawiona i tak pozostaje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9E3345-51B0-413F-95C0-AED6550B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89" y="4365130"/>
            <a:ext cx="4711051" cy="11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B0BA012-E97B-4F5C-832F-79052F88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1718300"/>
            <a:ext cx="7452439" cy="338747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2544BCA-05DB-4D7D-91F4-5ED72EDB661D}"/>
              </a:ext>
            </a:extLst>
          </p:cNvPr>
          <p:cNvSpPr/>
          <p:nvPr/>
        </p:nvSpPr>
        <p:spPr>
          <a:xfrm>
            <a:off x="191180" y="1844780"/>
            <a:ext cx="288040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902BEB6-0A0C-404F-9010-7764DE77316B}"/>
              </a:ext>
            </a:extLst>
          </p:cNvPr>
          <p:cNvSpPr/>
          <p:nvPr/>
        </p:nvSpPr>
        <p:spPr>
          <a:xfrm>
            <a:off x="191180" y="3444226"/>
            <a:ext cx="418420" cy="2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73F3471C-AC0C-428B-A414-DC0B021A0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204830"/>
            <a:ext cx="3354880" cy="31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4E7EBE4-DEB1-4FE8-B9F0-14D58F55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0" y="5117333"/>
            <a:ext cx="11665621" cy="1570675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6776D0E9-4F0C-47FB-AC70-84B0D5D9ABFB}"/>
              </a:ext>
            </a:extLst>
          </p:cNvPr>
          <p:cNvSpPr/>
          <p:nvPr/>
        </p:nvSpPr>
        <p:spPr>
          <a:xfrm>
            <a:off x="191180" y="6216657"/>
            <a:ext cx="418420" cy="30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FE4D23E-C3BD-4B21-BC61-00566FB15C94}"/>
              </a:ext>
            </a:extLst>
          </p:cNvPr>
          <p:cNvSpPr/>
          <p:nvPr/>
        </p:nvSpPr>
        <p:spPr>
          <a:xfrm>
            <a:off x="8184290" y="6267919"/>
            <a:ext cx="418420" cy="30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24A8272-4271-46C0-81E7-C5A342E5BA32}"/>
              </a:ext>
            </a:extLst>
          </p:cNvPr>
          <p:cNvSpPr/>
          <p:nvPr/>
        </p:nvSpPr>
        <p:spPr>
          <a:xfrm>
            <a:off x="10416600" y="5300072"/>
            <a:ext cx="1296180" cy="1399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: w lewo i w prawo 20">
            <a:extLst>
              <a:ext uri="{FF2B5EF4-FFF2-40B4-BE49-F238E27FC236}">
                <a16:creationId xmlns:a16="http://schemas.microsoft.com/office/drawing/2014/main" id="{5071B2AD-7459-4355-B5F8-4EEDCA7586BE}"/>
              </a:ext>
            </a:extLst>
          </p:cNvPr>
          <p:cNvSpPr/>
          <p:nvPr/>
        </p:nvSpPr>
        <p:spPr>
          <a:xfrm rot="2100547">
            <a:off x="6501478" y="3618325"/>
            <a:ext cx="4946728" cy="40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B905B95-D55C-46CE-8EBB-DE772B00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180" y="5051696"/>
            <a:ext cx="12192000" cy="1640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D15C47-F314-45BB-9558-B1FBEC3A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96" y="1566838"/>
            <a:ext cx="7671605" cy="367123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2544BCA-05DB-4D7D-91F4-5ED72EDB661D}"/>
              </a:ext>
            </a:extLst>
          </p:cNvPr>
          <p:cNvSpPr/>
          <p:nvPr/>
        </p:nvSpPr>
        <p:spPr>
          <a:xfrm>
            <a:off x="145306" y="1619932"/>
            <a:ext cx="288040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902BEB6-0A0C-404F-9010-7764DE77316B}"/>
              </a:ext>
            </a:extLst>
          </p:cNvPr>
          <p:cNvSpPr/>
          <p:nvPr/>
        </p:nvSpPr>
        <p:spPr>
          <a:xfrm>
            <a:off x="132809" y="3495008"/>
            <a:ext cx="418420" cy="2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776D0E9-4F0C-47FB-AC70-84B0D5D9ABFB}"/>
              </a:ext>
            </a:extLst>
          </p:cNvPr>
          <p:cNvSpPr/>
          <p:nvPr/>
        </p:nvSpPr>
        <p:spPr>
          <a:xfrm>
            <a:off x="191180" y="6216657"/>
            <a:ext cx="418420" cy="30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FE4D23E-C3BD-4B21-BC61-00566FB15C94}"/>
              </a:ext>
            </a:extLst>
          </p:cNvPr>
          <p:cNvSpPr/>
          <p:nvPr/>
        </p:nvSpPr>
        <p:spPr>
          <a:xfrm>
            <a:off x="8249770" y="6258599"/>
            <a:ext cx="418420" cy="30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24A8272-4271-46C0-81E7-C5A342E5BA32}"/>
              </a:ext>
            </a:extLst>
          </p:cNvPr>
          <p:cNvSpPr/>
          <p:nvPr/>
        </p:nvSpPr>
        <p:spPr>
          <a:xfrm>
            <a:off x="10344590" y="5292199"/>
            <a:ext cx="1505391" cy="1399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: w lewo i w prawo 20">
            <a:extLst>
              <a:ext uri="{FF2B5EF4-FFF2-40B4-BE49-F238E27FC236}">
                <a16:creationId xmlns:a16="http://schemas.microsoft.com/office/drawing/2014/main" id="{5071B2AD-7459-4355-B5F8-4EEDCA7586BE}"/>
              </a:ext>
            </a:extLst>
          </p:cNvPr>
          <p:cNvSpPr/>
          <p:nvPr/>
        </p:nvSpPr>
        <p:spPr>
          <a:xfrm rot="2100547">
            <a:off x="7234742" y="3463018"/>
            <a:ext cx="4946728" cy="40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C3F3B8E-2489-444F-AB83-D694B05CD481}"/>
              </a:ext>
            </a:extLst>
          </p:cNvPr>
          <p:cNvSpPr/>
          <p:nvPr/>
        </p:nvSpPr>
        <p:spPr>
          <a:xfrm>
            <a:off x="3877645" y="3972540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8B6B47A9-81B6-48DC-89D4-FD305DE6E32E}"/>
              </a:ext>
            </a:extLst>
          </p:cNvPr>
          <p:cNvSpPr/>
          <p:nvPr/>
        </p:nvSpPr>
        <p:spPr>
          <a:xfrm>
            <a:off x="3877645" y="2249712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C100F22-A49F-4CEA-A344-6B127263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051" y="5313527"/>
            <a:ext cx="12398966" cy="126316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D15C47-F314-45BB-9558-B1FBEC3A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96" y="1566838"/>
            <a:ext cx="7671605" cy="367123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2544BCA-05DB-4D7D-91F4-5ED72EDB661D}"/>
              </a:ext>
            </a:extLst>
          </p:cNvPr>
          <p:cNvSpPr/>
          <p:nvPr/>
        </p:nvSpPr>
        <p:spPr>
          <a:xfrm>
            <a:off x="191180" y="1844780"/>
            <a:ext cx="288040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902BEB6-0A0C-404F-9010-7764DE77316B}"/>
              </a:ext>
            </a:extLst>
          </p:cNvPr>
          <p:cNvSpPr/>
          <p:nvPr/>
        </p:nvSpPr>
        <p:spPr>
          <a:xfrm>
            <a:off x="125990" y="3677115"/>
            <a:ext cx="418420" cy="20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24A8272-4271-46C0-81E7-C5A342E5BA32}"/>
              </a:ext>
            </a:extLst>
          </p:cNvPr>
          <p:cNvSpPr/>
          <p:nvPr/>
        </p:nvSpPr>
        <p:spPr>
          <a:xfrm>
            <a:off x="10848660" y="5249778"/>
            <a:ext cx="1289361" cy="11956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: w lewo i w prawo 20">
            <a:extLst>
              <a:ext uri="{FF2B5EF4-FFF2-40B4-BE49-F238E27FC236}">
                <a16:creationId xmlns:a16="http://schemas.microsoft.com/office/drawing/2014/main" id="{5071B2AD-7459-4355-B5F8-4EEDCA7586BE}"/>
              </a:ext>
            </a:extLst>
          </p:cNvPr>
          <p:cNvSpPr/>
          <p:nvPr/>
        </p:nvSpPr>
        <p:spPr>
          <a:xfrm rot="966119">
            <a:off x="7328488" y="4382751"/>
            <a:ext cx="3664739" cy="40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C3F3B8E-2489-444F-AB83-D694B05CD481}"/>
              </a:ext>
            </a:extLst>
          </p:cNvPr>
          <p:cNvSpPr/>
          <p:nvPr/>
        </p:nvSpPr>
        <p:spPr>
          <a:xfrm>
            <a:off x="3877645" y="3972540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8B6B47A9-81B6-48DC-89D4-FD305DE6E32E}"/>
              </a:ext>
            </a:extLst>
          </p:cNvPr>
          <p:cNvSpPr/>
          <p:nvPr/>
        </p:nvSpPr>
        <p:spPr>
          <a:xfrm>
            <a:off x="3877645" y="2249712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1247200" cy="38885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PBN zbierane są publikacje z oświadczeniami</a:t>
            </a:r>
          </a:p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Dorobek autora jest uwzględniany w dyscyplinie jeżeli autor jest zgłoszony w </a:t>
            </a:r>
            <a:r>
              <a:rPr lang="pl-PL" alt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POLONie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jako pracownik uczelni z zadeklarowaną dyscypliną; opcjonalnie może być zgłoszony do N</a:t>
            </a:r>
          </a:p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Liczba udziałów autorów spoza N jest mocno ograniczona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</p:spTree>
    <p:extLst>
      <p:ext uri="{BB962C8B-B14F-4D97-AF65-F5344CB8AC3E}">
        <p14:creationId xmlns:p14="http://schemas.microsoft.com/office/powerpoint/2010/main" val="4203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150770" cy="506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Podsumowując dla przypadków 1 i 2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Aktualne dyscypliny są na początku ewaluacji ustawione w proporcjach zbliżonych do oczekiwanego dorobku. Proporcje te można (należy) aktualizować odpowiednio do osiąganych rezultatów.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Ale samych dyscyplin nie zmieniamy – to pozwala generować Oświadczenie 3 dla obu dyscyplin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15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150770" cy="506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3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kilku latach pojawia się druga dyscyplina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+mj-lt"/>
              </a:rPr>
              <a:t>Po trzech latach autor decyduje się </a:t>
            </a:r>
            <a:r>
              <a:rPr lang="pl-PL" b="1" dirty="0">
                <a:latin typeface="+mj-lt"/>
              </a:rPr>
              <a:t>zmienić</a:t>
            </a:r>
            <a:r>
              <a:rPr lang="pl-PL" dirty="0">
                <a:latin typeface="+mj-lt"/>
              </a:rPr>
              <a:t> dyscyplinę z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na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</a:p>
          <a:p>
            <a:pPr marL="514350" indent="-514350">
              <a:buFont typeface="+mj-lt"/>
              <a:buAutoNum type="alphaLcParenR"/>
            </a:pPr>
            <a:endParaRPr lang="pl-PL" dirty="0"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+mj-lt"/>
              </a:rPr>
              <a:t>Po trzech latach autor decyduje się </a:t>
            </a:r>
            <a:r>
              <a:rPr lang="pl-PL" b="1" dirty="0">
                <a:latin typeface="+mj-lt"/>
              </a:rPr>
              <a:t>pracować w 2-ch</a:t>
            </a:r>
            <a:r>
              <a:rPr lang="pl-PL" dirty="0">
                <a:latin typeface="+mj-lt"/>
              </a:rPr>
              <a:t> dyscyplinach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i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7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070" y="1686569"/>
            <a:ext cx="3254090" cy="210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3a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trzech latach autor decyduje się </a:t>
            </a:r>
            <a:r>
              <a:rPr lang="pl-PL" b="1" dirty="0">
                <a:latin typeface="+mj-lt"/>
              </a:rPr>
              <a:t>zmienić</a:t>
            </a:r>
            <a:r>
              <a:rPr lang="pl-PL" dirty="0">
                <a:latin typeface="+mj-lt"/>
              </a:rPr>
              <a:t> dyscyplinę z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na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81C7E8-FB5E-4A5E-A3A3-3BFD1DFF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563" y="1782680"/>
            <a:ext cx="6762404" cy="1606069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EED0C0-56EE-4A1D-951F-05DC0A2D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86" y="3790008"/>
            <a:ext cx="6624357" cy="1544903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3842A5AD-AE77-419E-B342-04AAFF8903B2}"/>
              </a:ext>
            </a:extLst>
          </p:cNvPr>
          <p:cNvSpPr/>
          <p:nvPr/>
        </p:nvSpPr>
        <p:spPr>
          <a:xfrm>
            <a:off x="10776650" y="3067992"/>
            <a:ext cx="1289361" cy="361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4F54C38-8C74-4517-B196-E49AF1DCC10D}"/>
              </a:ext>
            </a:extLst>
          </p:cNvPr>
          <p:cNvSpPr/>
          <p:nvPr/>
        </p:nvSpPr>
        <p:spPr>
          <a:xfrm>
            <a:off x="10776650" y="4968957"/>
            <a:ext cx="1289361" cy="361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4E29A4-1BD0-4C39-9032-E78989A5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2" y="3481763"/>
            <a:ext cx="8544340" cy="178977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331DB7D-2D23-457F-886E-1CFABC5A9C37}"/>
              </a:ext>
            </a:extLst>
          </p:cNvPr>
          <p:cNvSpPr/>
          <p:nvPr/>
        </p:nvSpPr>
        <p:spPr>
          <a:xfrm>
            <a:off x="81322" y="4094808"/>
            <a:ext cx="942538" cy="3799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EF4A97F-CF05-4247-B070-99A4642B4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40" y="4440528"/>
            <a:ext cx="7396237" cy="24943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FCD2D5FB-11AC-4DC5-8F4F-E92500297591}"/>
              </a:ext>
            </a:extLst>
          </p:cNvPr>
          <p:cNvSpPr/>
          <p:nvPr/>
        </p:nvSpPr>
        <p:spPr>
          <a:xfrm>
            <a:off x="7696916" y="5060943"/>
            <a:ext cx="1075370" cy="192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15DCACC-9C59-4E87-B0FD-2896169449A3}"/>
              </a:ext>
            </a:extLst>
          </p:cNvPr>
          <p:cNvSpPr txBox="1">
            <a:spLocks/>
          </p:cNvSpPr>
          <p:nvPr/>
        </p:nvSpPr>
        <p:spPr>
          <a:xfrm>
            <a:off x="742470" y="1838969"/>
            <a:ext cx="3254090" cy="210343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dirty="0" err="1">
                <a:latin typeface="+mj-lt"/>
              </a:rPr>
              <a:t>Sloty</a:t>
            </a:r>
            <a:r>
              <a:rPr lang="pl-PL" dirty="0">
                <a:latin typeface="+mj-lt"/>
              </a:rPr>
              <a:t> przed decyzją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dirty="0" err="1">
                <a:latin typeface="+mj-lt"/>
              </a:rPr>
              <a:t>Sloty</a:t>
            </a:r>
            <a:r>
              <a:rPr lang="pl-PL" dirty="0">
                <a:latin typeface="+mj-lt"/>
              </a:rPr>
              <a:t> po decyzji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690657B-589A-49C0-8D9A-0FE8A8A43E85}"/>
              </a:ext>
            </a:extLst>
          </p:cNvPr>
          <p:cNvSpPr/>
          <p:nvPr/>
        </p:nvSpPr>
        <p:spPr>
          <a:xfrm>
            <a:off x="7722907" y="4005080"/>
            <a:ext cx="942538" cy="3085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F4C22826-7547-459E-8F4F-40ECE50AF543}"/>
              </a:ext>
            </a:extLst>
          </p:cNvPr>
          <p:cNvSpPr/>
          <p:nvPr/>
        </p:nvSpPr>
        <p:spPr>
          <a:xfrm>
            <a:off x="1345032" y="5022578"/>
            <a:ext cx="959459" cy="497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załka: w lewo i w prawo 19">
            <a:extLst>
              <a:ext uri="{FF2B5EF4-FFF2-40B4-BE49-F238E27FC236}">
                <a16:creationId xmlns:a16="http://schemas.microsoft.com/office/drawing/2014/main" id="{A0753B94-329B-407F-82E9-0BE113B42748}"/>
              </a:ext>
            </a:extLst>
          </p:cNvPr>
          <p:cNvSpPr/>
          <p:nvPr/>
        </p:nvSpPr>
        <p:spPr>
          <a:xfrm>
            <a:off x="8789197" y="5067274"/>
            <a:ext cx="1962138" cy="205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577D082-02E4-4F83-9487-0E91440BBDF7}"/>
              </a:ext>
            </a:extLst>
          </p:cNvPr>
          <p:cNvSpPr txBox="1"/>
          <p:nvPr/>
        </p:nvSpPr>
        <p:spPr>
          <a:xfrm>
            <a:off x="8857818" y="5452083"/>
            <a:ext cx="294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Wypracowano 4 </a:t>
            </a:r>
            <a:r>
              <a:rPr lang="pl-PL" dirty="0" err="1"/>
              <a:t>sloty</a:t>
            </a:r>
            <a:r>
              <a:rPr lang="pl-PL" dirty="0"/>
              <a:t>, a SEDN </a:t>
            </a:r>
            <a:r>
              <a:rPr lang="pl-PL" dirty="0" err="1"/>
              <a:t>weżmie</a:t>
            </a:r>
            <a:r>
              <a:rPr lang="pl-PL" dirty="0"/>
              <a:t> pod uwagę tylko 1,6 slota, w praktyce 2 pozycje (1,5 slota)</a:t>
            </a:r>
            <a:endParaRPr lang="en-US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C4AAE70C-AF61-4B06-A638-0DE58C4723C8}"/>
              </a:ext>
            </a:extLst>
          </p:cNvPr>
          <p:cNvSpPr/>
          <p:nvPr/>
        </p:nvSpPr>
        <p:spPr>
          <a:xfrm>
            <a:off x="7590075" y="5717437"/>
            <a:ext cx="1075370" cy="192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D5C97F29-4221-40A2-A445-34802F5C063A}"/>
              </a:ext>
            </a:extLst>
          </p:cNvPr>
          <p:cNvSpPr/>
          <p:nvPr/>
        </p:nvSpPr>
        <p:spPr>
          <a:xfrm>
            <a:off x="7564296" y="6636013"/>
            <a:ext cx="1075370" cy="192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Wnioski dla 3a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150770" cy="50681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+mj-lt"/>
              </a:rPr>
              <a:t>W dyscyplinie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</a:t>
            </a:r>
            <a:r>
              <a:rPr lang="pl-PL" dirty="0">
                <a:latin typeface="+mj-lt"/>
              </a:rPr>
              <a:t> autor przejdzie do N0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+mj-lt"/>
              </a:rPr>
              <a:t>W nowej dyscyplinie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/>
              <a:t>2</a:t>
            </a:r>
            <a:r>
              <a:rPr lang="pl-PL" dirty="0">
                <a:latin typeface="+mj-lt"/>
              </a:rPr>
              <a:t> autor ma 4,21 udziałów, ale deklaracje </a:t>
            </a:r>
            <a:r>
              <a:rPr lang="pl-PL" b="1" u="sng" dirty="0">
                <a:latin typeface="+mj-lt"/>
              </a:rPr>
              <a:t>z poprzednich lat</a:t>
            </a:r>
            <a:r>
              <a:rPr lang="pl-PL" dirty="0">
                <a:latin typeface="+mj-lt"/>
              </a:rPr>
              <a:t> powodują, że do ewaluacji będzie uznane tylko 0,4 </a:t>
            </a:r>
            <a:r>
              <a:rPr lang="pl-PL" dirty="0">
                <a:latin typeface="+mj-lt"/>
                <a:sym typeface="Symbol" panose="05050102010706020507" pitchFamily="18" charset="2"/>
              </a:rPr>
              <a:t> 4 = 1,6 udziałów (</a:t>
            </a:r>
            <a:r>
              <a:rPr lang="pl-PL" dirty="0" err="1">
                <a:latin typeface="+mj-lt"/>
                <a:sym typeface="Symbol" panose="05050102010706020507" pitchFamily="18" charset="2"/>
              </a:rPr>
              <a:t>tzn</a:t>
            </a:r>
            <a:r>
              <a:rPr lang="pl-PL" dirty="0">
                <a:latin typeface="+mj-lt"/>
                <a:sym typeface="Symbol" panose="05050102010706020507" pitchFamily="18" charset="2"/>
              </a:rPr>
              <a:t> pozostałe udziały będą utracone zarówno w </a:t>
            </a:r>
            <a:r>
              <a:rPr lang="pl-PL" i="1" dirty="0">
                <a:latin typeface="+mj-lt"/>
                <a:sym typeface="Symbol" panose="05050102010706020507" pitchFamily="18" charset="2"/>
              </a:rPr>
              <a:t>d</a:t>
            </a:r>
            <a:r>
              <a:rPr lang="pl-PL" i="1" baseline="-25000" dirty="0"/>
              <a:t>2</a:t>
            </a:r>
            <a:r>
              <a:rPr lang="pl-PL" dirty="0">
                <a:latin typeface="+mj-lt"/>
                <a:sym typeface="Symbol" panose="05050102010706020507" pitchFamily="18" charset="2"/>
              </a:rPr>
              <a:t> jak też w </a:t>
            </a:r>
            <a:r>
              <a:rPr lang="pl-PL" i="1" dirty="0">
                <a:latin typeface="+mj-lt"/>
                <a:sym typeface="Symbol" panose="05050102010706020507" pitchFamily="18" charset="2"/>
              </a:rPr>
              <a:t>d</a:t>
            </a:r>
            <a:r>
              <a:rPr lang="pl-PL" i="1" baseline="-25000" dirty="0"/>
              <a:t>1</a:t>
            </a:r>
            <a:r>
              <a:rPr lang="pl-PL" dirty="0">
                <a:latin typeface="+mj-lt"/>
                <a:sym typeface="Symbol" panose="05050102010706020507" pitchFamily="18" charset="2"/>
              </a:rPr>
              <a:t> (!))</a:t>
            </a:r>
            <a:endParaRPr lang="pl-PL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03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Wnioski dla 3a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260" y="1605356"/>
            <a:ext cx="5242560" cy="3951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dirty="0">
                <a:latin typeface="+mj-lt"/>
              </a:rPr>
              <a:t>Najbardziej opłacalnym dla uczelni rozwiązaniem jest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latin typeface="+mj-lt"/>
              </a:rPr>
              <a:t>ustawienie w profilu autora 2ch dyscyplin, z proporcjami wskazującymi, że poprzednia dyscyplina też jest zobowiązaniem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latin typeface="+mj-lt"/>
              </a:rPr>
              <a:t>Zmodyfikowanie dyscyplin w publikacjach tak aby uzyskać balans dla obu dyscyplin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latin typeface="+mj-lt"/>
              </a:rPr>
              <a:t>Wygenerowanie oświadczenia uwzględniającego obie dyscypliny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081B9C1-9EFC-43F5-8DEE-F09D4554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41" y="1770211"/>
            <a:ext cx="5242560" cy="197906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2A7A4E7-6C07-4990-B8B9-ADD90BBB3D58}"/>
              </a:ext>
            </a:extLst>
          </p:cNvPr>
          <p:cNvSpPr/>
          <p:nvPr/>
        </p:nvSpPr>
        <p:spPr>
          <a:xfrm>
            <a:off x="7392180" y="2996940"/>
            <a:ext cx="2952410" cy="504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CD3694-40BE-4562-94F9-8C4293724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2" y="3995488"/>
            <a:ext cx="6600070" cy="265343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33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046200" cy="398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3b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trzech latach pojawia się druga dyscyplina i autor decyduje się </a:t>
            </a:r>
            <a:r>
              <a:rPr lang="pl-PL" b="1" dirty="0">
                <a:latin typeface="+mj-lt"/>
              </a:rPr>
              <a:t>pracować w 2-ch</a:t>
            </a:r>
            <a:r>
              <a:rPr lang="pl-PL" dirty="0">
                <a:latin typeface="+mj-lt"/>
              </a:rPr>
              <a:t> dyscyplinach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i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  <a:endParaRPr lang="pl-PL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E83F4EC-50F4-41EA-B5E6-EE89B9979E4C}"/>
              </a:ext>
            </a:extLst>
          </p:cNvPr>
          <p:cNvSpPr txBox="1">
            <a:spLocks/>
          </p:cNvSpPr>
          <p:nvPr/>
        </p:nvSpPr>
        <p:spPr>
          <a:xfrm>
            <a:off x="4655800" y="1673352"/>
            <a:ext cx="7417030" cy="535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dirty="0">
                <a:latin typeface="+mj-lt"/>
              </a:rPr>
              <a:t>Przez pierwsze 3 lata autor ma ustawioną w profilu dyscyplinę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</a:t>
            </a:r>
            <a:r>
              <a:rPr lang="pl-PL" sz="4000" i="1" baseline="-25000" dirty="0"/>
              <a:t> </a:t>
            </a:r>
            <a:r>
              <a:rPr lang="pl-PL" dirty="0">
                <a:latin typeface="+mj-lt"/>
              </a:rPr>
              <a:t>. </a:t>
            </a:r>
            <a:r>
              <a:rPr lang="pl-PL" b="1" u="sng" dirty="0">
                <a:latin typeface="+mj-lt"/>
              </a:rPr>
              <a:t>Po trzech należy autorowi ustawić w profilu 2 dyscypliny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1 </a:t>
            </a:r>
            <a:r>
              <a:rPr lang="pl-PL" b="1" i="1" u="sng" baseline="-25000" dirty="0">
                <a:latin typeface="+mj-lt"/>
              </a:rPr>
              <a:t> </a:t>
            </a:r>
            <a:r>
              <a:rPr lang="pl-PL" b="1" u="sng" dirty="0">
                <a:latin typeface="+mj-lt"/>
              </a:rPr>
              <a:t>i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2</a:t>
            </a:r>
            <a:r>
              <a:rPr lang="pl-PL" b="1" i="1" u="sng" dirty="0">
                <a:latin typeface="+mj-lt"/>
              </a:rPr>
              <a:t> </a:t>
            </a:r>
            <a:r>
              <a:rPr lang="pl-PL" i="1" dirty="0">
                <a:latin typeface="+mj-lt"/>
              </a:rPr>
              <a:t>– </a:t>
            </a:r>
            <a:r>
              <a:rPr lang="pl-PL" dirty="0">
                <a:latin typeface="+mj-lt"/>
              </a:rPr>
              <a:t>w proporcjach dowolnych, ale optimum jest takie, aby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maksymalnie wykorzystać udziały w obu dyscyplinach,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Lepsze publikacje przypisać do dyscypliny bardziej potrzebującej (np. bliższej otrzymania A+)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607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2286000" y="4452791"/>
            <a:ext cx="7620000" cy="1885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C4BB71C-D461-4EDA-ACB9-7CBD2EF32B8F}"/>
              </a:ext>
            </a:extLst>
          </p:cNvPr>
          <p:cNvSpPr/>
          <p:nvPr/>
        </p:nvSpPr>
        <p:spPr>
          <a:xfrm>
            <a:off x="1487361" y="4760697"/>
            <a:ext cx="10441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r>
              <a:rPr lang="pl-PL" sz="2800" b="1" dirty="0"/>
              <a:t>Podzielić dorobek tak aby w żadnej nie powstało N0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endParaRPr lang="pl-PL" sz="28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63B2786-3006-4D2F-BBE0-81FFC4C6DBD0}"/>
              </a:ext>
            </a:extLst>
          </p:cNvPr>
          <p:cNvSpPr txBox="1">
            <a:spLocks/>
          </p:cNvSpPr>
          <p:nvPr/>
        </p:nvSpPr>
        <p:spPr>
          <a:xfrm>
            <a:off x="1487360" y="1673352"/>
            <a:ext cx="10585470" cy="29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dirty="0">
                <a:latin typeface="+mj-lt"/>
              </a:rPr>
              <a:t>Przez pierwsze 3 lata autor ma ustawioną w profilu dyscyplinę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</a:t>
            </a:r>
            <a:r>
              <a:rPr lang="pl-PL" sz="4000" i="1" baseline="-25000" dirty="0"/>
              <a:t> </a:t>
            </a:r>
            <a:r>
              <a:rPr lang="pl-PL" dirty="0">
                <a:latin typeface="+mj-lt"/>
              </a:rPr>
              <a:t>. </a:t>
            </a:r>
            <a:r>
              <a:rPr lang="pl-PL" b="1" u="sng" dirty="0">
                <a:latin typeface="+mj-lt"/>
              </a:rPr>
              <a:t>Po trzech należy autorowi ustawić w profilu 2 dyscypliny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1 </a:t>
            </a:r>
            <a:r>
              <a:rPr lang="pl-PL" b="1" i="1" u="sng" baseline="-25000" dirty="0">
                <a:latin typeface="+mj-lt"/>
              </a:rPr>
              <a:t> </a:t>
            </a:r>
            <a:r>
              <a:rPr lang="pl-PL" b="1" u="sng" dirty="0">
                <a:latin typeface="+mj-lt"/>
              </a:rPr>
              <a:t>i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2</a:t>
            </a:r>
            <a:r>
              <a:rPr lang="pl-PL" b="1" i="1" u="sng" dirty="0">
                <a:latin typeface="+mj-lt"/>
              </a:rPr>
              <a:t> </a:t>
            </a:r>
            <a:r>
              <a:rPr lang="pl-PL" i="1" dirty="0">
                <a:latin typeface="+mj-lt"/>
              </a:rPr>
              <a:t>– </a:t>
            </a:r>
            <a:r>
              <a:rPr lang="pl-PL" dirty="0">
                <a:latin typeface="+mj-lt"/>
              </a:rPr>
              <a:t>w proporcjach dowolnych, ale optimum jest takie, aby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maksymalnie wykorzystać udziały w obu dyscyplinach,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Lepsze publikacje przypisać do dyscypliny bardziej potrzebującej (np. bliższej otrzymania A+)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681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767260" y="1988800"/>
            <a:ext cx="10297430" cy="33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Czyszczenie opisów bibliograficznych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(wnioski z pierwszych prób przekazywania danych do PBN)</a:t>
            </a:r>
          </a:p>
        </p:txBody>
      </p:sp>
    </p:spTree>
    <p:extLst>
      <p:ext uri="{BB962C8B-B14F-4D97-AF65-F5344CB8AC3E}">
        <p14:creationId xmlns:p14="http://schemas.microsoft.com/office/powerpoint/2010/main" val="2179248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Opisy bibliograficzne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Uzupełnienie DOI we wszystkich artykułów dla czasopism z listy (po ostatnich zmianach </a:t>
            </a:r>
            <a:r>
              <a:rPr lang="pl-PL" sz="3200" dirty="0" err="1">
                <a:latin typeface="+mj-lt"/>
              </a:rPr>
              <a:t>moe</a:t>
            </a:r>
            <a:r>
              <a:rPr lang="pl-PL" sz="3200" dirty="0">
                <a:latin typeface="+mj-lt"/>
              </a:rPr>
              <a:t> się okazać, że są wysoko punktowane czasopisma bez DOI </a:t>
            </a:r>
            <a:r>
              <a:rPr lang="pl-PL" sz="3200" dirty="0">
                <a:latin typeface="+mj-lt"/>
                <a:sym typeface="Wingdings" panose="05000000000000000000" pitchFamily="2" charset="2"/>
              </a:rPr>
              <a:t>) – PBN identyfikuje artykuł w swojej bazie po DOI i bez DOI nie przechodzi walidacja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  <a:sym typeface="Wingdings" panose="05000000000000000000" pitchFamily="2" charset="2"/>
              </a:rPr>
              <a:t>Trzeba podawać wszystkich autorów (</a:t>
            </a:r>
            <a:r>
              <a:rPr lang="pl-PL" sz="3200" b="1" u="sng" dirty="0">
                <a:latin typeface="+mj-lt"/>
                <a:sym typeface="Wingdings" panose="05000000000000000000" pitchFamily="2" charset="2"/>
              </a:rPr>
              <a:t>nawet jeżeli jest kilka tysięcy</a:t>
            </a:r>
            <a:r>
              <a:rPr lang="pl-PL" sz="3200" dirty="0">
                <a:latin typeface="+mj-lt"/>
                <a:sym typeface="Wingdings" panose="05000000000000000000" pitchFamily="2" charset="2"/>
              </a:rPr>
              <a:t>), choć wg naszych testów publikacja nie jest odrzucona.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  <a:sym typeface="Wingdings" panose="05000000000000000000" pitchFamily="2" charset="2"/>
              </a:rPr>
              <a:t>Wszystkie książki </a:t>
            </a:r>
            <a:r>
              <a:rPr lang="pl-PL" sz="3200" b="1" dirty="0">
                <a:latin typeface="+mj-lt"/>
                <a:sym typeface="Wingdings" panose="05000000000000000000" pitchFamily="2" charset="2"/>
              </a:rPr>
              <a:t>muszą mieć</a:t>
            </a:r>
            <a:r>
              <a:rPr lang="pl-PL" sz="3200" dirty="0">
                <a:latin typeface="+mj-lt"/>
                <a:sym typeface="Wingdings" panose="05000000000000000000" pitchFamily="2" charset="2"/>
              </a:rPr>
              <a:t> ISBN</a:t>
            </a:r>
            <a:r>
              <a:rPr lang="pl-PL" sz="3200" dirty="0">
                <a:latin typeface="+mj-lt"/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811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Opisy bibliograficzne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r>
              <a:rPr lang="pl-PL" sz="3200" dirty="0">
                <a:latin typeface="+mj-lt"/>
              </a:rPr>
              <a:t>Artykuły (materiały) z konferencji (tylko dyscyplina 2.3)</a:t>
            </a:r>
          </a:p>
          <a:p>
            <a:pPr marL="788670" lvl="1" indent="-514350" fontAlgn="auto">
              <a:spcAft>
                <a:spcPts val="0"/>
              </a:spcAft>
              <a:buFont typeface="+mj-lt"/>
              <a:buAutoNum type="alphaLcParenR"/>
            </a:pPr>
            <a:r>
              <a:rPr lang="pl-PL" sz="3200" dirty="0">
                <a:latin typeface="+mj-lt"/>
              </a:rPr>
              <a:t>Konieczne jest podanie strony internetowej (konferencje z 2017-2018 mogą już nie mieć strony !)</a:t>
            </a:r>
          </a:p>
          <a:p>
            <a:pPr marL="788670" lvl="1" indent="-514350" fontAlgn="auto">
              <a:spcAft>
                <a:spcPts val="0"/>
              </a:spcAft>
              <a:buFont typeface="+mj-lt"/>
              <a:buAutoNum type="alphaLcParenR"/>
            </a:pPr>
            <a:r>
              <a:rPr lang="pl-PL" sz="3200" dirty="0">
                <a:latin typeface="+mj-lt"/>
              </a:rPr>
              <a:t>Skrócona nazwa konferencji (nie wiadomo skąd ten wymóg)</a:t>
            </a:r>
          </a:p>
          <a:p>
            <a:pPr marL="788670" lvl="1" indent="-514350" fontAlgn="auto">
              <a:spcAft>
                <a:spcPts val="0"/>
              </a:spcAft>
              <a:buFont typeface="+mj-lt"/>
              <a:buAutoNum type="alphaLcParenR"/>
            </a:pPr>
            <a:r>
              <a:rPr lang="pl-PL" sz="3200" dirty="0" err="1">
                <a:latin typeface="+mj-lt"/>
              </a:rPr>
              <a:t>Proceedings</a:t>
            </a:r>
            <a:r>
              <a:rPr lang="pl-PL" sz="3200" dirty="0">
                <a:latin typeface="+mj-lt"/>
              </a:rPr>
              <a:t> nie są akceptowane z oświadczeniami (nie będą oceniane, jako książki edytowane?)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endParaRPr lang="pl-PL" sz="3200" dirty="0">
              <a:latin typeface="+mj-lt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2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0369440" cy="38885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Publikacja z DOI wysłana z 2ch uczelni jest trzymana jeden raz – dlatego ważne jest DOI (publikacja bez DOI musi posiadać inne dane, aby PBN to przyjął, np. URL)</a:t>
            </a:r>
          </a:p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Publikacja tworzy rekord nadrzędny, przy którym trzymane są „wersje” dosyłane z różnych jednostek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</p:spTree>
    <p:extLst>
      <p:ext uri="{BB962C8B-B14F-4D97-AF65-F5344CB8AC3E}">
        <p14:creationId xmlns:p14="http://schemas.microsoft.com/office/powerpoint/2010/main" val="27565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Opisy bibliograficzne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</a:pPr>
            <a:r>
              <a:rPr lang="pl-PL" sz="3200" dirty="0">
                <a:latin typeface="+mj-lt"/>
              </a:rPr>
              <a:t>Rozdziały z monografii w obecnej wersji mogą być wprowadzone jedynie gdy monografia jest zgłoszona z oświadczeniami (!) </a:t>
            </a:r>
          </a:p>
          <a:p>
            <a:pPr marL="274320" lvl="1" indent="0" fontAlgn="auto">
              <a:spcAft>
                <a:spcPts val="0"/>
              </a:spcAft>
              <a:buNone/>
            </a:pPr>
            <a:r>
              <a:rPr lang="pl-PL" sz="3200" dirty="0">
                <a:latin typeface="+mj-lt"/>
              </a:rPr>
              <a:t>To oznacza, że jest to monografia danej instytucji, a nie np. monografia z zagranicznym(i) edytorem(</a:t>
            </a:r>
            <a:r>
              <a:rPr lang="pl-PL" sz="3200" dirty="0" err="1">
                <a:latin typeface="+mj-lt"/>
              </a:rPr>
              <a:t>ami</a:t>
            </a:r>
            <a:r>
              <a:rPr lang="pl-PL" sz="3200" dirty="0">
                <a:latin typeface="+mj-lt"/>
              </a:rPr>
              <a:t>), a nawet krajowymi ale z innej uczelni (!).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l-PL" sz="3200" dirty="0">
              <a:latin typeface="+mj-lt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222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95250" y="29249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Oświadczenia</a:t>
            </a:r>
          </a:p>
        </p:txBody>
      </p:sp>
    </p:spTree>
    <p:extLst>
      <p:ext uri="{BB962C8B-B14F-4D97-AF65-F5344CB8AC3E}">
        <p14:creationId xmlns:p14="http://schemas.microsoft.com/office/powerpoint/2010/main" val="153961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Oświadczenia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Brak informacji o dacie oświadczenia uniemożliwia przesłanie publikacji do PBN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Brak w </a:t>
            </a:r>
            <a:r>
              <a:rPr lang="pl-PL" sz="3200" dirty="0" err="1">
                <a:latin typeface="+mj-lt"/>
              </a:rPr>
              <a:t>ORCIDu</a:t>
            </a:r>
            <a:r>
              <a:rPr lang="pl-PL" sz="3200" dirty="0">
                <a:latin typeface="+mj-lt"/>
              </a:rPr>
              <a:t> u autora uniemożliwia wysłanie publikacji do PBN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Na razie nie jest kontrolowana obecność publikacji na koncie autora w bazie ORCID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l-PL" sz="3200" dirty="0">
              <a:latin typeface="+mj-lt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686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419600" y="3933070"/>
            <a:ext cx="7772400" cy="8122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/>
              <a:t>Pytania 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459">
            <a:off x="2531853" y="2294198"/>
            <a:ext cx="2536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3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5256730" cy="388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Co wysyłamy do PBN</a:t>
            </a:r>
          </a:p>
          <a:p>
            <a:pPr marL="0" indent="0"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{ 	{Opis bibliograficzny}, </a:t>
            </a:r>
            <a:b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	{lista oświadczeń}</a:t>
            </a:r>
          </a:p>
          <a:p>
            <a:pPr marL="0" indent="0">
              <a:buNone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9B618C05-6EAE-4888-A6A9-227131D58603}"/>
              </a:ext>
            </a:extLst>
          </p:cNvPr>
          <p:cNvSpPr txBox="1">
            <a:spLocks/>
          </p:cNvSpPr>
          <p:nvPr/>
        </p:nvSpPr>
        <p:spPr>
          <a:xfrm>
            <a:off x="6096000" y="1901686"/>
            <a:ext cx="5904820" cy="4767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Opis bibliograficzny odwołuje się do identyfikatorów w PBN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Słowniki: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języki, wydawcy, czasopisma, Konferencje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ID jednostki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ID autorów (UUID)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fontAlgn="auto">
              <a:spcAft>
                <a:spcPts val="0"/>
              </a:spcAft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F793BC36-0D18-4B4A-BB44-DD55DE9C290B}"/>
              </a:ext>
            </a:extLst>
          </p:cNvPr>
          <p:cNvSpPr txBox="1">
            <a:spLocks/>
          </p:cNvSpPr>
          <p:nvPr/>
        </p:nvSpPr>
        <p:spPr>
          <a:xfrm>
            <a:off x="5591930" y="692716"/>
            <a:ext cx="6408890" cy="5976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Każde oświadczenie obejmuje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Autora (identyfikator)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Datę złożenia oświadczenia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Dyscyplinę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Deklarację ORCID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Uwagi: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Autor musi być pracownikiem jednostki,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dyscyplina musi być jedną z zadeklarowanych przez autora do ewaluacji (jedną z dwóch)</a:t>
            </a:r>
          </a:p>
          <a:p>
            <a:pPr marL="274320" lvl="1" indent="0" fontAlgn="auto">
              <a:spcAft>
                <a:spcPts val="0"/>
              </a:spcAft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1665620" cy="440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Komunikacja z PBN obejmuje ruch w dwie strony</a:t>
            </a:r>
          </a:p>
          <a:p>
            <a:pPr marL="0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Synchronizacja słowników:</a:t>
            </a:r>
          </a:p>
          <a:p>
            <a:pPr marL="806450" lvl="1" indent="-442913"/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Import z PBN identyfikatorów i zapamiętanie po stronie OMEGA-PSIR</a:t>
            </a:r>
          </a:p>
          <a:p>
            <a:pPr marL="0" indent="0"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Przekazywanie danych do PBN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Dane do ewaluacji</a:t>
            </a:r>
          </a:p>
        </p:txBody>
      </p:sp>
    </p:spTree>
    <p:extLst>
      <p:ext uri="{BB962C8B-B14F-4D97-AF65-F5344CB8AC3E}">
        <p14:creationId xmlns:p14="http://schemas.microsoft.com/office/powerpoint/2010/main" val="6691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1665620" cy="440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Komunikacja z PBN obejmuje ruch w dwie strony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Synchronizacja słowników: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Czasopisma 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Wydawcy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konferencje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Języki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60CA94A-706B-4635-86FE-6BA639B10253}"/>
              </a:ext>
            </a:extLst>
          </p:cNvPr>
          <p:cNvSpPr/>
          <p:nvPr/>
        </p:nvSpPr>
        <p:spPr>
          <a:xfrm>
            <a:off x="6888110" y="3140960"/>
            <a:ext cx="5112710" cy="2376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>
                <a:latin typeface="+mj-lt"/>
              </a:rPr>
              <a:t>Te dane będą przygotowane dla wszystkich użytkowników OMEGA-PSIR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1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08300"/>
              </p:ext>
            </p:extLst>
          </p:nvPr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5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j-lt"/>
              </a:rPr>
              <a:t>Rekord autora</a:t>
            </a:r>
          </a:p>
          <a:p>
            <a:r>
              <a:rPr lang="pl-PL" sz="2600" dirty="0">
                <a:latin typeface="+mj-lt"/>
              </a:rPr>
              <a:t>Publikacja</a:t>
            </a:r>
          </a:p>
          <a:p>
            <a:r>
              <a:rPr lang="pl-PL" sz="2600" dirty="0">
                <a:latin typeface="+mj-lt"/>
              </a:rPr>
              <a:t>Oświadczenie</a:t>
            </a:r>
          </a:p>
          <a:p>
            <a:r>
              <a:rPr lang="pl-PL" sz="2600" dirty="0">
                <a:latin typeface="+mj-lt"/>
              </a:rPr>
              <a:t>Rekord ewaluacji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847118"/>
              </p:ext>
            </p:extLst>
          </p:nvPr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493357-27FC-41C6-B38A-50696D64194C}"/>
              </a:ext>
            </a:extLst>
          </p:cNvPr>
          <p:cNvSpPr/>
          <p:nvPr/>
        </p:nvSpPr>
        <p:spPr>
          <a:xfrm>
            <a:off x="335200" y="2177527"/>
            <a:ext cx="2929907" cy="13954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1432</Words>
  <Application>Microsoft Office PowerPoint</Application>
  <PresentationFormat>Panoramiczny</PresentationFormat>
  <Paragraphs>222</Paragraphs>
  <Slides>43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Przejrzystość</vt:lpstr>
      <vt:lpstr>  Ewaluacja  w systemie OMEGA-PSIR  Struktury, Narzędzia, Procesy  Część 1 Przygotowanie Danych</vt:lpstr>
      <vt:lpstr>Agenda</vt:lpstr>
      <vt:lpstr>Wstęp - Dane do ewaluacji</vt:lpstr>
      <vt:lpstr>Wstęp - Dane do ewaluacji</vt:lpstr>
      <vt:lpstr>Wstęp - Dane do ewaluacji</vt:lpstr>
      <vt:lpstr>Dane do ewaluacji</vt:lpstr>
      <vt:lpstr>Wstęp - Dane do ewaluacji</vt:lpstr>
      <vt:lpstr>Ewaluacja w systemie OMEGA-PSIR obejmuje</vt:lpstr>
      <vt:lpstr>Ewaluacja w systemie OMEGA-PSIR obejmuje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Przygotowanie danych do ewaluacji</vt:lpstr>
      <vt:lpstr>Przygotowanie danych do ewaluacji</vt:lpstr>
      <vt:lpstr>Prezentacja programu PowerPoint</vt:lpstr>
      <vt:lpstr>Informacje o zatrudnieniu</vt:lpstr>
      <vt:lpstr>Informacje o zatrudnieniu</vt:lpstr>
      <vt:lpstr>Informacje o zatrudnieniu</vt:lpstr>
      <vt:lpstr>Prezentacja programu PowerPoint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Wnioski dla 3a</vt:lpstr>
      <vt:lpstr>Wnioski dla 3a</vt:lpstr>
      <vt:lpstr>Jak należy ustawić aktualne dyscypliny w profilu</vt:lpstr>
      <vt:lpstr>Jak należy ustawić aktualne dyscypliny w profilu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Pytania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Ewaluacja  w systemie OMEGA-PSIR  Struktury, Narzędzia, Procesy  Część 1 Przygotowanie Danych</dc:title>
  <dc:creator>Henryk Rybinski</dc:creator>
  <cp:lastModifiedBy>Henryk Rybinski</cp:lastModifiedBy>
  <cp:revision>14</cp:revision>
  <dcterms:created xsi:type="dcterms:W3CDTF">2021-02-14T17:43:22Z</dcterms:created>
  <dcterms:modified xsi:type="dcterms:W3CDTF">2021-02-15T10:45:28Z</dcterms:modified>
</cp:coreProperties>
</file>