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6" r:id="rId1"/>
  </p:sldMasterIdLst>
  <p:notesMasterIdLst>
    <p:notesMasterId r:id="rId26"/>
  </p:notesMasterIdLst>
  <p:handoutMasterIdLst>
    <p:handoutMasterId r:id="rId27"/>
  </p:handoutMasterIdLst>
  <p:sldIdLst>
    <p:sldId id="828" r:id="rId2"/>
    <p:sldId id="917" r:id="rId3"/>
    <p:sldId id="1322" r:id="rId4"/>
    <p:sldId id="1351" r:id="rId5"/>
    <p:sldId id="1393" r:id="rId6"/>
    <p:sldId id="1352" r:id="rId7"/>
    <p:sldId id="1400" r:id="rId8"/>
    <p:sldId id="1396" r:id="rId9"/>
    <p:sldId id="1397" r:id="rId10"/>
    <p:sldId id="1324" r:id="rId11"/>
    <p:sldId id="1403" r:id="rId12"/>
    <p:sldId id="1398" r:id="rId13"/>
    <p:sldId id="1399" r:id="rId14"/>
    <p:sldId id="1395" r:id="rId15"/>
    <p:sldId id="1401" r:id="rId16"/>
    <p:sldId id="1392" r:id="rId17"/>
    <p:sldId id="1354" r:id="rId18"/>
    <p:sldId id="1394" r:id="rId19"/>
    <p:sldId id="1404" r:id="rId20"/>
    <p:sldId id="1405" r:id="rId21"/>
    <p:sldId id="1406" r:id="rId22"/>
    <p:sldId id="1407" r:id="rId23"/>
    <p:sldId id="1408" r:id="rId24"/>
    <p:sldId id="1215" r:id="rId25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A757149-1963-435C-9416-3EDF3DF9821D}">
          <p14:sldIdLst>
            <p14:sldId id="828"/>
            <p14:sldId id="917"/>
            <p14:sldId id="1322"/>
            <p14:sldId id="1351"/>
            <p14:sldId id="1393"/>
            <p14:sldId id="1352"/>
            <p14:sldId id="1400"/>
            <p14:sldId id="1396"/>
            <p14:sldId id="1397"/>
            <p14:sldId id="1324"/>
            <p14:sldId id="1403"/>
            <p14:sldId id="1398"/>
            <p14:sldId id="1399"/>
            <p14:sldId id="1395"/>
            <p14:sldId id="1401"/>
            <p14:sldId id="1392"/>
            <p14:sldId id="1354"/>
            <p14:sldId id="1394"/>
            <p14:sldId id="1404"/>
            <p14:sldId id="1405"/>
            <p14:sldId id="1406"/>
            <p14:sldId id="1407"/>
            <p14:sldId id="1408"/>
          </p14:sldIdLst>
        </p14:section>
        <p14:section name="Deklarowanie dyscypliny" id="{19CB33A1-D660-4102-9640-4C0FC1004739}">
          <p14:sldIdLst>
            <p14:sldId id="1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1551" autoAdjust="0"/>
  </p:normalViewPr>
  <p:slideViewPr>
    <p:cSldViewPr showGuides="1">
      <p:cViewPr varScale="1">
        <p:scale>
          <a:sx n="42" d="100"/>
          <a:sy n="42" d="100"/>
        </p:scale>
        <p:origin x="34" y="710"/>
      </p:cViewPr>
      <p:guideLst>
        <p:guide orient="horz" pos="2160"/>
        <p:guide pos="320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562"/>
    </p:cViewPr>
  </p:sorterViewPr>
  <p:notesViewPr>
    <p:cSldViewPr showGuides="1">
      <p:cViewPr varScale="1">
        <p:scale>
          <a:sx n="50" d="100"/>
          <a:sy n="50" d="100"/>
        </p:scale>
        <p:origin x="-1956" y="-96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 dirty="0">
              <a:latin typeface="+mj-lt"/>
            </a:rPr>
            <a:t>Narzędzia</a:t>
          </a:r>
          <a:endParaRPr lang="en-US" dirty="0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/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lumMod val="60000"/>
            <a:lumOff val="40000"/>
          </a:srgbClr>
        </a:solidFill>
        <a:ln w="28575" cmpd="dbl">
          <a:solidFill>
            <a:srgbClr val="FF0000"/>
          </a:solidFill>
        </a:ln>
        <a:effectLst/>
      </dgm:spPr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Narzędzia</a:t>
          </a:r>
          <a:endParaRPr lang="en-US" sz="2500" kern="1200" dirty="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rgbClr val="297FD5">
            <a:lumMod val="60000"/>
            <a:lumOff val="40000"/>
          </a:srgb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9DBE6A-0AC0-4B74-92AE-2BB4321FFF86}" type="datetimeFigureOut">
              <a:rPr lang="pl-PL"/>
              <a:pPr>
                <a:defRPr/>
              </a:pPr>
              <a:t>2021-02-27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3D677-4E7A-44D3-8235-507C6F798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813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D58ED5-1363-4D2D-9D3C-232F15F0355F}" type="datetimeFigureOut">
              <a:rPr lang="pl-PL"/>
              <a:pPr>
                <a:defRPr/>
              </a:pPr>
              <a:t>2021-02-27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06B9E-674A-4F92-8A6D-374D1CC56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0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F58E0-E820-41CF-AC7F-DFC2B79C57BB}" type="datetime1">
              <a:rPr lang="en-US" smtClean="0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0A45-091D-4BCF-8DB5-9BFA74A9F3E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F435-DA80-4D9C-9B78-7DE769691807}" type="datetime1">
              <a:rPr lang="en-US" smtClean="0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87576-36C7-4CFE-AE6F-D20B98F18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27C-37DF-4355-80E6-CB95151125DD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7FB9-0550-439F-B2FC-D8BF22BDB1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CDBE8-9321-41D9-ACBC-A4F0182825FF}" type="datetime1">
              <a:rPr lang="en-US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C547C0-118D-43E3-8CE1-6C98C8D2F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CEC22-A440-4B51-B2F2-F858112A4B53}" type="datetime1">
              <a:rPr lang="en-US" smtClean="0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EECFF-BC1A-4CB2-B9D7-B7A3E1F8E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05F7F-C13D-4539-947C-E454E12733D7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C674-66D0-4649-AD9A-F45C976A7D8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6A6AA-7530-447C-A012-64E9F7966968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9028F-0996-40C5-955F-B71E0B3A20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15035-DADB-4A51-A401-E901DF9DEB55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45FB4-A899-4D94-A494-1FFEC17E8F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4C2D-C1F1-485F-8453-CFFF7F95055C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413A-99E8-4156-8C3D-9FAC42C0209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82D78-5A8E-466F-BAC2-AA13BAE03698}" type="datetime1">
              <a:rPr lang="en-US" smtClean="0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53CA-F732-4855-A055-19706AEC6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FBE9-BAD3-4B1D-B628-D3CA0C7006AD}" type="datetime1">
              <a:rPr lang="en-US" smtClean="0"/>
              <a:pPr>
                <a:defRPr/>
              </a:pPr>
              <a:t>2/27/2021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EE19-F871-4500-9616-E7FC97AF35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DC5C9-9370-47AC-9BDD-BA763B47341F}" type="datetime1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670F-FDA0-4FD0-B943-3688A59CE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8F3972-3DEE-4C94-B6C3-690CE0FD002D}" type="datetime1">
              <a:rPr lang="en-US" smtClean="0"/>
              <a:pPr>
                <a:defRPr/>
              </a:pPr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E4A76-17A2-453A-8145-10D8D06FC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3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2135450" y="2420860"/>
            <a:ext cx="7772400" cy="34564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cap="none" dirty="0">
                <a:effectLst/>
              </a:rPr>
              <a:t>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Ewaluacja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w systemie OMEGA-PSIR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Struktury, Narzędzia, Procesy</a:t>
            </a:r>
            <a:br>
              <a:rPr lang="pl-PL" sz="3200" cap="none" dirty="0">
                <a:effectLst/>
              </a:rPr>
            </a:br>
            <a:br>
              <a:rPr lang="pl-PL" sz="3200" cap="none" dirty="0">
                <a:effectLst/>
              </a:rPr>
            </a:br>
            <a:r>
              <a:rPr lang="pl-PL" sz="2800" cap="none" dirty="0">
                <a:effectLst/>
              </a:rPr>
              <a:t>Część 2 Narzędzia</a:t>
            </a:r>
            <a:endParaRPr lang="pl-PL" altLang="pl-PL" sz="2800" cap="none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00" y="0"/>
            <a:ext cx="2411700" cy="1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62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</p:spPr>
        <p:txBody>
          <a:bodyPr/>
          <a:lstStyle/>
          <a:p>
            <a:pPr algn="l"/>
            <a:r>
              <a:rPr lang="pl-PL" sz="3400" dirty="0">
                <a:latin typeface="+mj-lt"/>
              </a:rPr>
              <a:t>Rekord publikacji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+mj-lt"/>
              </a:rPr>
              <a:t>Flaga „Pomijane przy ocenie parametrycznej”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</a:t>
            </a:r>
          </a:p>
          <a:p>
            <a:pPr lvl="1"/>
            <a:r>
              <a:rPr lang="pl-PL" dirty="0">
                <a:latin typeface="+mj-lt"/>
              </a:rPr>
              <a:t>Afiliacja główna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917AFDD-B6FD-4BC9-8363-18E4B156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7D0C693-D8D7-466C-A57F-2948AB9B3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3129617"/>
            <a:ext cx="5242560" cy="2568854"/>
          </a:xfrm>
          <a:prstGeom prst="rect">
            <a:avLst/>
          </a:prstGeom>
          <a:noFill/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23FFC8AC-BBC4-42EA-BCA3-8A6D080AE33F}"/>
              </a:ext>
            </a:extLst>
          </p:cNvPr>
          <p:cNvSpPr/>
          <p:nvPr/>
        </p:nvSpPr>
        <p:spPr>
          <a:xfrm>
            <a:off x="6339840" y="5301259"/>
            <a:ext cx="2348520" cy="3972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D46FACB-8EA9-48CC-B3EC-44BB7FF9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4438"/>
            <a:ext cx="5904820" cy="483686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F1736C12-E34D-48BB-96C4-9BB5F7E57D87}"/>
              </a:ext>
            </a:extLst>
          </p:cNvPr>
          <p:cNvSpPr/>
          <p:nvPr/>
        </p:nvSpPr>
        <p:spPr>
          <a:xfrm>
            <a:off x="6168010" y="4463806"/>
            <a:ext cx="3384470" cy="2492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030FEDB2-DBD3-4C06-BD3B-72FBBBC79C28}"/>
              </a:ext>
            </a:extLst>
          </p:cNvPr>
          <p:cNvSpPr/>
          <p:nvPr/>
        </p:nvSpPr>
        <p:spPr>
          <a:xfrm>
            <a:off x="6168010" y="4744841"/>
            <a:ext cx="3456480" cy="1132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Powiększenie slajdu 9">
                <a:extLst>
                  <a:ext uri="{FF2B5EF4-FFF2-40B4-BE49-F238E27FC236}">
                    <a16:creationId xmlns:a16="http://schemas.microsoft.com/office/drawing/2014/main" id="{FEE95379-C2E5-4567-B5B0-923E8E9EE1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0405758"/>
                  </p:ext>
                </p:extLst>
              </p:nvPr>
            </p:nvGraphicFramePr>
            <p:xfrm>
              <a:off x="6240020" y="4763493"/>
              <a:ext cx="1872260" cy="1053146"/>
            </p:xfrm>
            <a:graphic>
              <a:graphicData uri="http://schemas.microsoft.com/office/powerpoint/2016/slidezoom">
                <pslz:sldZm>
                  <pslz:sldZmObj sldId="1403" cId="2777880422">
                    <pslz:zmPr id="{11AF1E7B-BF7A-4D8A-8952-AFF65E31D36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72260" cy="105314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Powiększenie slajdu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EE95379-C2E5-4567-B5B0-923E8E9EE1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0020" y="4763493"/>
                <a:ext cx="1872260" cy="105314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5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838" y="1643774"/>
            <a:ext cx="5242560" cy="639762"/>
          </a:xfrm>
        </p:spPr>
        <p:txBody>
          <a:bodyPr/>
          <a:lstStyle/>
          <a:p>
            <a:pPr algn="l"/>
            <a:r>
              <a:rPr lang="pl-PL" sz="3400" dirty="0">
                <a:latin typeface="+mj-lt"/>
              </a:rPr>
              <a:t>Rekord publikacji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267" y="2403310"/>
            <a:ext cx="5242560" cy="3951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>
                <a:latin typeface="+mj-lt"/>
              </a:rPr>
              <a:t>Flaga „Pomijane przy ocenie parametrycznej”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</a:t>
            </a:r>
          </a:p>
          <a:p>
            <a:pPr lvl="1"/>
            <a:r>
              <a:rPr lang="pl-PL" dirty="0">
                <a:latin typeface="+mj-lt"/>
              </a:rPr>
              <a:t>Afiliacja główna</a:t>
            </a:r>
          </a:p>
          <a:p>
            <a:pPr lvl="1"/>
            <a:r>
              <a:rPr lang="pl-PL" dirty="0">
                <a:latin typeface="+mj-lt"/>
              </a:rPr>
              <a:t>Afiliacja zewnętrzna autora</a:t>
            </a:r>
          </a:p>
          <a:p>
            <a:pPr lvl="1"/>
            <a:r>
              <a:rPr lang="pl-PL" dirty="0">
                <a:latin typeface="+mj-lt"/>
              </a:rPr>
              <a:t>Afiliacja zewnętrzna </a:t>
            </a:r>
            <a:r>
              <a:rPr lang="pl-PL" b="1" dirty="0">
                <a:latin typeface="+mj-lt"/>
              </a:rPr>
              <a:t>publikacji</a:t>
            </a:r>
          </a:p>
          <a:p>
            <a:pPr lvl="1"/>
            <a:r>
              <a:rPr lang="pl-PL" dirty="0">
                <a:latin typeface="+mj-lt"/>
              </a:rPr>
              <a:t>Afiliacje zewnętrzne publikacji </a:t>
            </a:r>
            <a:r>
              <a:rPr lang="pl-PL" b="1" dirty="0">
                <a:latin typeface="+mj-lt"/>
              </a:rPr>
              <a:t>pomijane przy ocenie parametrycznej</a:t>
            </a:r>
          </a:p>
          <a:p>
            <a:pPr lvl="1"/>
            <a:endParaRPr lang="pl-PL" dirty="0">
              <a:latin typeface="+mj-lt"/>
            </a:endParaRPr>
          </a:p>
          <a:p>
            <a:pPr marL="514350" indent="-514350">
              <a:buAutoNum type="arabicPeriod"/>
            </a:pPr>
            <a:endParaRPr lang="pl-PL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917AFDD-B6FD-4BC9-8363-18E4B1568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8643765-FB41-42E6-9A6A-1E8C7EAC2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33" y="2502781"/>
            <a:ext cx="6700173" cy="3037325"/>
          </a:xfrm>
          <a:prstGeom prst="rect">
            <a:avLst/>
          </a:prstGeom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0926946F-5CDF-4D3E-A771-D07E2BF2C542}"/>
              </a:ext>
            </a:extLst>
          </p:cNvPr>
          <p:cNvSpPr/>
          <p:nvPr/>
        </p:nvSpPr>
        <p:spPr>
          <a:xfrm>
            <a:off x="5611033" y="3294943"/>
            <a:ext cx="4877577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31912243-FC64-4E24-AA25-77B445194558}"/>
              </a:ext>
            </a:extLst>
          </p:cNvPr>
          <p:cNvSpPr/>
          <p:nvPr/>
        </p:nvSpPr>
        <p:spPr>
          <a:xfrm>
            <a:off x="5629398" y="3789278"/>
            <a:ext cx="5795342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6CDB3C2E-CB10-4D44-BAC3-9E51C76782D4}"/>
              </a:ext>
            </a:extLst>
          </p:cNvPr>
          <p:cNvSpPr/>
          <p:nvPr/>
        </p:nvSpPr>
        <p:spPr>
          <a:xfrm>
            <a:off x="5629398" y="4275756"/>
            <a:ext cx="6562602" cy="4220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1180" y="2024804"/>
            <a:ext cx="11247200" cy="4644645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A zatem co powinniśmy sprawdzać po stronie OMEGA-PSIR: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publikacja jest zgłoszona jako biorąca udział w ewaluacji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publikacja już istnieje w PBN (konieczność synchronizacji)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jest złożone oświadczenie dla danej publikacji i czy jest zgodne z dyscyplinami </a:t>
            </a:r>
            <a:r>
              <a:rPr lang="pl-PL" alt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aktualnymi</a:t>
            </a: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zadeklarowanymi w profilu autora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afiliacją autora deklarowaną w publikacji jest właściwa jednostka </a:t>
            </a:r>
          </a:p>
          <a:p>
            <a:pPr marL="1017270" lvl="1" indent="-742950">
              <a:buAutoNum type="arabicPeriod"/>
            </a:pP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Czy jest rekord zatrudnienia (lata 2017-2021) – te dane są importowane z POL-</a:t>
            </a:r>
            <a:r>
              <a:rPr lang="pl-PL" altLang="pl-PL" sz="2600" dirty="0" err="1">
                <a:latin typeface="Arial" panose="020B0604020202020204" pitchFamily="34" charset="0"/>
                <a:cs typeface="Arial" panose="020B0604020202020204" pitchFamily="34" charset="0"/>
              </a:rPr>
              <a:t>Onu</a:t>
            </a:r>
            <a:r>
              <a:rPr lang="pl-PL" altLang="pl-PL" sz="2600" dirty="0">
                <a:latin typeface="Arial" panose="020B0604020202020204" pitchFamily="34" charset="0"/>
                <a:cs typeface="Arial" panose="020B0604020202020204" pitchFamily="34" charset="0"/>
              </a:rPr>
              <a:t>  i wskazują na istnienie autora w bazie POL-on. A brak danych oznacza, że osoba </a:t>
            </a:r>
            <a:r>
              <a:rPr lang="pl-PL" altLang="pl-PL" sz="2600" u="sng" dirty="0">
                <a:latin typeface="Arial" panose="020B0604020202020204" pitchFamily="34" charset="0"/>
                <a:cs typeface="Arial" panose="020B0604020202020204" pitchFamily="34" charset="0"/>
              </a:rPr>
              <a:t>nie bierze udziału w ewaluacji.</a:t>
            </a:r>
          </a:p>
          <a:p>
            <a:pPr marL="1017270" lvl="1" indent="-742950"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7E7BD7F0-D738-4D7F-937F-57CE7D86E57A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/>
              <a:t>Ewaluacja w systemie OMEGA-PSIR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66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Rekord ewaluacji</a:t>
            </a:r>
          </a:p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Wykorzystywany jest do obliczania wartości dorobku w zadeklarowanych dyscyplinach</a:t>
            </a:r>
          </a:p>
          <a:p>
            <a:pPr marL="1017270" lvl="1" indent="-742950"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D3A8696-B09F-433A-A417-0F2B2583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94" y="2212489"/>
            <a:ext cx="5759807" cy="384273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DE61287-B8E7-415F-A919-8D2767DCA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24" y="1772770"/>
            <a:ext cx="7872520" cy="3581996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33600"/>
            <a:ext cx="3466507" cy="42428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Rekord ewaluacji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Opis ewaluacji dyscypliny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600" dirty="0">
                <a:latin typeface="+mj-lt"/>
              </a:rPr>
              <a:t>Ograniczenia stosowane w ewaluacji</a:t>
            </a:r>
            <a:endParaRPr lang="en-US" sz="2600" dirty="0">
              <a:latin typeface="+mj-lt"/>
            </a:endParaRP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A6A6FC19-62FE-43EC-B659-ED3FF932B470}"/>
              </a:ext>
            </a:extLst>
          </p:cNvPr>
          <p:cNvSpPr/>
          <p:nvPr/>
        </p:nvSpPr>
        <p:spPr>
          <a:xfrm>
            <a:off x="8976400" y="2204830"/>
            <a:ext cx="144020" cy="79211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C806BC0-85AD-4750-A5E1-DCF17AE3A1A9}"/>
              </a:ext>
            </a:extLst>
          </p:cNvPr>
          <p:cNvSpPr txBox="1"/>
          <p:nvPr/>
        </p:nvSpPr>
        <p:spPr>
          <a:xfrm>
            <a:off x="9552480" y="24928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Dyscypliny</a:t>
            </a:r>
            <a:endParaRPr lang="en-US" dirty="0"/>
          </a:p>
        </p:txBody>
      </p:sp>
      <p:sp>
        <p:nvSpPr>
          <p:cNvPr id="10" name="Nawias klamrowy zamykający 9">
            <a:extLst>
              <a:ext uri="{FF2B5EF4-FFF2-40B4-BE49-F238E27FC236}">
                <a16:creationId xmlns:a16="http://schemas.microsoft.com/office/drawing/2014/main" id="{D8C327DA-AF6F-4D64-BA73-CA2AFF1888C4}"/>
              </a:ext>
            </a:extLst>
          </p:cNvPr>
          <p:cNvSpPr/>
          <p:nvPr/>
        </p:nvSpPr>
        <p:spPr>
          <a:xfrm>
            <a:off x="10632630" y="3178388"/>
            <a:ext cx="144020" cy="1800250"/>
          </a:xfrm>
          <a:prstGeom prst="rightBrace">
            <a:avLst>
              <a:gd name="adj1" fmla="val 501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4AA3EF-1A77-4998-8DAA-1B20E035F4CF}"/>
              </a:ext>
            </a:extLst>
          </p:cNvPr>
          <p:cNvSpPr txBox="1"/>
          <p:nvPr/>
        </p:nvSpPr>
        <p:spPr>
          <a:xfrm>
            <a:off x="10752061" y="3672633"/>
            <a:ext cx="15842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Ograniczenia ewaluacji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C6FFE2A-E42D-48F2-A39D-182BA6C53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450" y="1058605"/>
            <a:ext cx="7968551" cy="53178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1A2AC1-705C-4001-9A23-E08F342F3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379" y="1164478"/>
            <a:ext cx="9322906" cy="456884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BB5A6AA-C365-471E-B387-6F2126FAA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578" y="1333448"/>
            <a:ext cx="8715708" cy="34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44834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</p:txBody>
      </p:sp>
    </p:spTree>
    <p:extLst>
      <p:ext uri="{BB962C8B-B14F-4D97-AF65-F5344CB8AC3E}">
        <p14:creationId xmlns:p14="http://schemas.microsoft.com/office/powerpoint/2010/main" val="176482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170" y="1477873"/>
            <a:ext cx="3600500" cy="489629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Definiowalne reguły punktacji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Mechanizmy walidacji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Alerty, cele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Mechanizmy deklaracji dyscyplin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Generowanie Oświadczenia 3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Narzędzia raportowania i analizy danych (</a:t>
            </a:r>
            <a:r>
              <a:rPr lang="pl-PL" sz="2400" dirty="0" err="1">
                <a:latin typeface="+mj-lt"/>
              </a:rPr>
              <a:t>piwoty</a:t>
            </a:r>
            <a:r>
              <a:rPr lang="pl-PL" sz="2400" dirty="0">
                <a:latin typeface="+mj-lt"/>
              </a:rPr>
              <a:t>)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sz="2000" dirty="0">
                <a:latin typeface="+mj-lt"/>
              </a:rPr>
              <a:t>Udziały jednostkowe</a:t>
            </a:r>
          </a:p>
          <a:p>
            <a:pPr marL="914400" lvl="1" indent="-457200">
              <a:buFont typeface="+mj-lt"/>
              <a:buAutoNum type="alphaLcParenR"/>
            </a:pPr>
            <a:r>
              <a:rPr lang="pl-PL" sz="2000" dirty="0">
                <a:latin typeface="+mj-lt"/>
              </a:rPr>
              <a:t>Identyfikacja N0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Wyznaczanie optymalnego dorobku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Analiza danych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Komunikacja z PBN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+mj-lt"/>
              </a:rPr>
              <a:t>Komunikacja z Pol-on</a:t>
            </a:r>
          </a:p>
          <a:p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201096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0207E6C7-CE05-4196-9E68-E0FC37BCA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10"/>
            <a:ext cx="2852928" cy="857262"/>
          </a:xfrm>
        </p:spPr>
        <p:txBody>
          <a:bodyPr/>
          <a:lstStyle/>
          <a:p>
            <a:r>
              <a:rPr lang="pl-PL" dirty="0"/>
              <a:t>Narzędzia</a:t>
            </a:r>
            <a:br>
              <a:rPr lang="pl-PL" dirty="0"/>
            </a:br>
            <a:endParaRPr lang="en-US" dirty="0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AEFF3C8-B4E8-47F6-AAC5-8E9E2D7103E0}"/>
              </a:ext>
            </a:extLst>
          </p:cNvPr>
          <p:cNvSpPr/>
          <p:nvPr/>
        </p:nvSpPr>
        <p:spPr>
          <a:xfrm>
            <a:off x="56764" y="3212970"/>
            <a:ext cx="3384470" cy="468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C75DCC11-3D3A-4618-A565-D2A683CFA059}"/>
              </a:ext>
            </a:extLst>
          </p:cNvPr>
          <p:cNvSpPr/>
          <p:nvPr/>
        </p:nvSpPr>
        <p:spPr>
          <a:xfrm>
            <a:off x="103814" y="4797190"/>
            <a:ext cx="3384470" cy="15727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695250" y="3032945"/>
            <a:ext cx="10369440" cy="2484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Oświadczenie Nr 3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Optymalizacja oceny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Przysyłanie danych do PBN</a:t>
            </a:r>
          </a:p>
          <a:p>
            <a:pPr marL="0" indent="0" algn="ctr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D981C33-276B-44D2-AA3B-7B11D4BF3380}"/>
              </a:ext>
            </a:extLst>
          </p:cNvPr>
          <p:cNvSpPr txBox="1">
            <a:spLocks/>
          </p:cNvSpPr>
          <p:nvPr/>
        </p:nvSpPr>
        <p:spPr>
          <a:xfrm>
            <a:off x="551230" y="1052670"/>
            <a:ext cx="10369440" cy="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360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551230" y="2096815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Oświadczenie nr 3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Składanie oświadczeń </a:t>
            </a:r>
            <a:endParaRPr lang="pl-PL" alt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Weryfikacja oświadczeń</a:t>
            </a: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0A6D0678-7F25-4C45-8C84-EABB836F9349}"/>
              </a:ext>
            </a:extLst>
          </p:cNvPr>
          <p:cNvSpPr txBox="1">
            <a:spLocks/>
          </p:cNvSpPr>
          <p:nvPr/>
        </p:nvSpPr>
        <p:spPr>
          <a:xfrm>
            <a:off x="551230" y="1052670"/>
            <a:ext cx="10369440" cy="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360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type="title"/>
          </p:nvPr>
        </p:nvSpPr>
        <p:spPr>
          <a:xfrm>
            <a:off x="606172" y="1974813"/>
            <a:ext cx="5231139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pl-PL" altLang="pl-PL" dirty="0"/>
              <a:t>Oświadczenie nr 3</a:t>
            </a:r>
          </a:p>
          <a:p>
            <a:pPr marL="731520" lvl="1" indent="-457200" algn="l" rtl="0">
              <a:spcBef>
                <a:spcPct val="0"/>
              </a:spcBef>
            </a:pPr>
            <a:endParaRPr lang="pl-PL" altLang="pl-PL" sz="4000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606173" y="2991756"/>
            <a:ext cx="5214940" cy="29786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Generowanie Oświadczenia nr 3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Oświadczenie złożone prawidłowo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Oświadczenie wymagające korekty</a:t>
            </a:r>
          </a:p>
          <a:p>
            <a:pPr marL="0" indent="0" fontAlgn="auto">
              <a:spcAft>
                <a:spcPts val="0"/>
              </a:spcAft>
            </a:pPr>
            <a:r>
              <a:rPr lang="pl-PL" altLang="pl-PL" sz="2800" dirty="0">
                <a:latin typeface="+mj-lt"/>
              </a:rPr>
              <a:t>Wersja oświadczenia z uwzględnieniem patentów</a:t>
            </a: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  <a:p>
            <a:pPr marL="0" indent="0" fontAlgn="auto">
              <a:spcAft>
                <a:spcPts val="0"/>
              </a:spcAft>
            </a:pPr>
            <a:endParaRPr lang="pl-PL" altLang="pl-PL" sz="2800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829AB8B-BA64-408D-8320-BCF9DB8B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120900"/>
            <a:ext cx="5384800" cy="3823208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A326EEE-31F1-49D1-A3B0-8BB8A1AC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2642367"/>
            <a:ext cx="6197599" cy="301077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F378BE7-C3C9-4FC8-8207-74B445BC4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201" y="2112554"/>
            <a:ext cx="6625372" cy="47371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89C6CF-5D81-411B-B716-C6988388E1B5}"/>
              </a:ext>
            </a:extLst>
          </p:cNvPr>
          <p:cNvSpPr/>
          <p:nvPr/>
        </p:nvSpPr>
        <p:spPr>
          <a:xfrm>
            <a:off x="6096000" y="2642367"/>
            <a:ext cx="3384470" cy="4680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BCDA863B-AC3A-48B6-B8AC-F8FE5368EDC5}"/>
              </a:ext>
            </a:extLst>
          </p:cNvPr>
          <p:cNvSpPr/>
          <p:nvPr/>
        </p:nvSpPr>
        <p:spPr>
          <a:xfrm>
            <a:off x="6073331" y="3747569"/>
            <a:ext cx="1174829" cy="2496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308C0E8-9877-4E4B-AAD4-087CFD133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330" y="1779205"/>
            <a:ext cx="5927489" cy="489662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Symbol zastępczy zawartości 1">
            <a:extLst>
              <a:ext uri="{FF2B5EF4-FFF2-40B4-BE49-F238E27FC236}">
                <a16:creationId xmlns:a16="http://schemas.microsoft.com/office/drawing/2014/main" id="{8E4CDF7F-8343-4978-A3C8-677809A5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988800"/>
            <a:ext cx="8229600" cy="3888540"/>
          </a:xfrm>
        </p:spPr>
        <p:txBody>
          <a:bodyPr>
            <a:norm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Zamiast wstępu – jeszcze o strukturach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Rekord publikacji</a:t>
            </a:r>
          </a:p>
          <a:p>
            <a:pPr lvl="1"/>
            <a:r>
              <a:rPr lang="pl-PL" altLang="pl-PL" dirty="0" err="1">
                <a:latin typeface="Arial" panose="020B0604020202020204" pitchFamily="34" charset="0"/>
                <a:cs typeface="Arial" panose="020B0604020202020204" pitchFamily="34" charset="0"/>
              </a:rPr>
              <a:t>Podrekord</a:t>
            </a: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 autora w publikacji</a:t>
            </a:r>
          </a:p>
          <a:p>
            <a:pPr lvl="1"/>
            <a:endParaRPr lang="pl-PL" alt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Narzędzia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Generowanie oświadczeń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Ewaluacja dorobku + optymalizacja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Komunikacja OMEGA-PSIR z PBN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Prezentacja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BCC4B33-74ED-492F-9EF3-89C69A04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470" y="1844780"/>
            <a:ext cx="9552480" cy="47351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5F21C43-C628-454E-8878-0BDF1119CEB9}"/>
              </a:ext>
            </a:extLst>
          </p:cNvPr>
          <p:cNvSpPr/>
          <p:nvPr/>
        </p:nvSpPr>
        <p:spPr>
          <a:xfrm>
            <a:off x="8040270" y="4212354"/>
            <a:ext cx="864120" cy="5965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592DDB42-46B1-48B6-9678-8D160DC4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3B1E891-D62E-4098-A1B5-BDC49796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05" y="2060810"/>
            <a:ext cx="8234478" cy="49642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5F21C43-C628-454E-8878-0BDF1119CEB9}"/>
              </a:ext>
            </a:extLst>
          </p:cNvPr>
          <p:cNvSpPr/>
          <p:nvPr/>
        </p:nvSpPr>
        <p:spPr>
          <a:xfrm>
            <a:off x="3940105" y="2708901"/>
            <a:ext cx="8162122" cy="576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9391CE3-36CB-4E17-ADA5-534A54E5B2C2}"/>
              </a:ext>
            </a:extLst>
          </p:cNvPr>
          <p:cNvSpPr txBox="1">
            <a:spLocks/>
          </p:cNvSpPr>
          <p:nvPr/>
        </p:nvSpPr>
        <p:spPr>
          <a:xfrm>
            <a:off x="89773" y="1961704"/>
            <a:ext cx="3600500" cy="4896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600" dirty="0">
                <a:latin typeface="+mj-lt"/>
              </a:rPr>
              <a:t>Obszar raportów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600" dirty="0">
                <a:latin typeface="+mj-lt"/>
              </a:rPr>
              <a:t>Obszar eksportu do PBN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26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pl-PL" sz="2600" dirty="0">
                <a:latin typeface="+mj-lt"/>
              </a:rPr>
              <a:t>Jeszcze dojdą: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 N0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Raporty stanu eksportu do PBN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Raport stanu oświadczeń</a:t>
            </a:r>
          </a:p>
          <a:p>
            <a:pPr marL="514350" indent="-514350" fontAlgn="auto">
              <a:spcAft>
                <a:spcPts val="0"/>
              </a:spcAft>
              <a:buAutoNum type="arabicPeriod"/>
            </a:pPr>
            <a:r>
              <a:rPr lang="pl-PL" sz="2600" dirty="0">
                <a:latin typeface="+mj-lt"/>
              </a:rPr>
              <a:t>Funkcja synchronizacji z PBN  </a:t>
            </a:r>
          </a:p>
          <a:p>
            <a:pPr fontAlgn="auto">
              <a:spcAft>
                <a:spcPts val="0"/>
              </a:spcAft>
            </a:pPr>
            <a:endParaRPr lang="en-US" sz="2600" dirty="0">
              <a:latin typeface="+mj-lt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F61A1D55-4659-4AC3-88C3-F35B0F7430F4}"/>
              </a:ext>
            </a:extLst>
          </p:cNvPr>
          <p:cNvSpPr/>
          <p:nvPr/>
        </p:nvSpPr>
        <p:spPr>
          <a:xfrm>
            <a:off x="3940105" y="3433322"/>
            <a:ext cx="8162122" cy="34246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id="{5B5489A0-ECAA-402F-9C47-913AFA6E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30" y="1052670"/>
            <a:ext cx="10369440" cy="79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Narzędzia wspomagające ewaluację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73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4151730" y="3032944"/>
            <a:ext cx="3528490" cy="2268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Prezentacja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Optymalizator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Transfer do PBN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5FF1DC68-E9F5-461D-9285-B2BE225006D3}"/>
              </a:ext>
            </a:extLst>
          </p:cNvPr>
          <p:cNvSpPr txBox="1">
            <a:spLocks/>
          </p:cNvSpPr>
          <p:nvPr/>
        </p:nvSpPr>
        <p:spPr>
          <a:xfrm>
            <a:off x="551230" y="2888925"/>
            <a:ext cx="10369440" cy="194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fontAlgn="auto">
              <a:spcAft>
                <a:spcPts val="0"/>
              </a:spcAft>
              <a:buFont typeface="Arial" pitchFamily="34" charset="0"/>
              <a:buAutoNum type="arabicPeriod"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 fontAlgn="auto">
              <a:spcAft>
                <a:spcPts val="0"/>
              </a:spcAft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419600" y="3933070"/>
            <a:ext cx="7772400" cy="8122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/>
              <a:t>Pytania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459">
            <a:off x="2531853" y="2294198"/>
            <a:ext cx="2536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3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1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493357-27FC-41C6-B38A-50696D64194C}"/>
              </a:ext>
            </a:extLst>
          </p:cNvPr>
          <p:cNvSpPr/>
          <p:nvPr/>
        </p:nvSpPr>
        <p:spPr>
          <a:xfrm>
            <a:off x="335200" y="2177527"/>
            <a:ext cx="2929907" cy="1395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8E77BC7E-C219-4A22-A9B9-2014D2EB7B65}"/>
              </a:ext>
            </a:extLst>
          </p:cNvPr>
          <p:cNvSpPr/>
          <p:nvPr/>
        </p:nvSpPr>
        <p:spPr>
          <a:xfrm>
            <a:off x="487601" y="2708900"/>
            <a:ext cx="2583980" cy="3600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/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18705A0-E421-4D94-957E-29403F21F733}"/>
              </a:ext>
            </a:extLst>
          </p:cNvPr>
          <p:cNvSpPr/>
          <p:nvPr/>
        </p:nvSpPr>
        <p:spPr>
          <a:xfrm>
            <a:off x="390385" y="3554613"/>
            <a:ext cx="2929907" cy="5944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A zatem wróćmy do struktur: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Publikacja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rekord ewaluacji</a:t>
            </a:r>
          </a:p>
        </p:txBody>
      </p:sp>
    </p:spTree>
    <p:extLst>
      <p:ext uri="{BB962C8B-B14F-4D97-AF65-F5344CB8AC3E}">
        <p14:creationId xmlns:p14="http://schemas.microsoft.com/office/powerpoint/2010/main" val="4203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 lnSpcReduction="10000"/>
          </a:bodyPr>
          <a:lstStyle/>
          <a:p>
            <a:pPr marL="274320" lvl="1" indent="0" algn="ctr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Publikacja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Dane w publikacji służą do kontroli w procesie transferu do PBN</a:t>
            </a:r>
          </a:p>
          <a:p>
            <a:pPr marL="1017270" lvl="1" indent="-742950"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Są też wykorzystywane do wewnętrznych procesów symulacji oceny dorobku</a:t>
            </a:r>
          </a:p>
        </p:txBody>
      </p:sp>
    </p:spTree>
    <p:extLst>
      <p:ext uri="{BB962C8B-B14F-4D97-AF65-F5344CB8AC3E}">
        <p14:creationId xmlns:p14="http://schemas.microsoft.com/office/powerpoint/2010/main" val="14111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Ewaluacja w systemie OMEGA-PSIR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B601FD4-B581-4280-A99B-A2955202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96362"/>
            <a:ext cx="5242560" cy="639762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+mj-lt"/>
              </a:rPr>
              <a:t>Wymagania PBN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7D4D7C1-1C7F-43F6-8D56-865BA32E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934" y="2373312"/>
            <a:ext cx="5411056" cy="39512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u="sng" dirty="0">
                <a:latin typeface="+mj-lt"/>
              </a:rPr>
              <a:t>Publikacja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Nie można wysłać publikacji bez oświadczeń (co najmniej jedno)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Nowa publikacja</a:t>
            </a:r>
            <a:r>
              <a:rPr lang="pl-PL" dirty="0">
                <a:latin typeface="+mj-lt"/>
              </a:rPr>
              <a:t>: </a:t>
            </a:r>
          </a:p>
          <a:p>
            <a:pPr lvl="1"/>
            <a:r>
              <a:rPr lang="pl-PL" dirty="0">
                <a:latin typeface="+mj-lt"/>
              </a:rPr>
              <a:t>opis musi być zgodny z wymaganiami PBN</a:t>
            </a:r>
          </a:p>
          <a:p>
            <a:pPr lvl="1"/>
            <a:r>
              <a:rPr lang="pl-PL" dirty="0">
                <a:latin typeface="+mj-lt"/>
              </a:rPr>
              <a:t>Słowniki muszą się odnosić do identyfikatorów w PBN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+mj-lt"/>
              </a:rPr>
              <a:t>Istniejąca już w PBN:</a:t>
            </a:r>
            <a:r>
              <a:rPr lang="pl-PL" dirty="0">
                <a:latin typeface="+mj-lt"/>
              </a:rPr>
              <a:t> </a:t>
            </a:r>
          </a:p>
          <a:p>
            <a:pPr lvl="1"/>
            <a:r>
              <a:rPr lang="pl-PL" dirty="0">
                <a:latin typeface="+mj-lt"/>
              </a:rPr>
              <a:t>konieczne jest wskazanie identyfikatora tej publikacji (synchronizacja pomiędzy bazami OMEGA i PBN</a:t>
            </a:r>
          </a:p>
          <a:p>
            <a:pPr lvl="1"/>
            <a:endParaRPr lang="pl-PL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D00FA5-4D0C-4948-9B13-2D5CBA77EB38}"/>
              </a:ext>
            </a:extLst>
          </p:cNvPr>
          <p:cNvSpPr txBox="1">
            <a:spLocks/>
          </p:cNvSpPr>
          <p:nvPr/>
        </p:nvSpPr>
        <p:spPr>
          <a:xfrm>
            <a:off x="6369848" y="2204830"/>
            <a:ext cx="5630971" cy="395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u="sng" dirty="0" err="1">
                <a:latin typeface="+mj-lt"/>
              </a:rPr>
              <a:t>Oswiadczenia</a:t>
            </a:r>
            <a:endParaRPr lang="pl-PL" u="sng" dirty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Wszystkie oświadczenia dot. publikacji muszą być poprawne </a:t>
            </a:r>
            <a:r>
              <a:rPr lang="pl-PL" sz="2200" b="1" dirty="0">
                <a:latin typeface="+mj-lt"/>
              </a:rPr>
              <a:t>(jedno oświadczenie błędne uniemożliwia przesłanie publikacji)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Autor musi istnieć w bazie Pol-ON w zasobach danej instytucji 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deklarowana dyscyplina musi być zgodna z tym co jest w POL-</a:t>
            </a:r>
            <a:r>
              <a:rPr lang="pl-PL" sz="2200" dirty="0" err="1">
                <a:latin typeface="+mj-lt"/>
              </a:rPr>
              <a:t>Onie</a:t>
            </a:r>
            <a:endParaRPr lang="pl-PL" sz="2200" dirty="0"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pl-PL" sz="2200" dirty="0">
                <a:latin typeface="+mj-lt"/>
              </a:rPr>
              <a:t>Autor nie może przekazać tej samej publikacji 2 instytucjom</a:t>
            </a:r>
          </a:p>
          <a:p>
            <a:pPr lvl="1" fontAlgn="auto">
              <a:spcAft>
                <a:spcPts val="0"/>
              </a:spcAft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81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12692" y="2996940"/>
            <a:ext cx="11247200" cy="280839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Uwaga: W istniejącej wersji API nie ma możliwości usuwania oświadczeń. Ta funkcjonalność będzie dodana w najbliższym czasie. </a:t>
            </a: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7E7BD7F0-D738-4D7F-937F-57CE7D86E57A}"/>
              </a:ext>
            </a:extLst>
          </p:cNvPr>
          <p:cNvSpPr txBox="1">
            <a:spLocks/>
          </p:cNvSpPr>
          <p:nvPr/>
        </p:nvSpPr>
        <p:spPr>
          <a:xfrm>
            <a:off x="762000" y="6858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l-PL"/>
              <a:t>Ewaluacja w systemie OMEGA-PSIR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523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rny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549</Words>
  <Application>Microsoft Office PowerPoint</Application>
  <PresentationFormat>Panoramiczny</PresentationFormat>
  <Paragraphs>133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Przejrzystość</vt:lpstr>
      <vt:lpstr>  Ewaluacja  w systemie OMEGA-PSIR  Struktury, Narzędzia, Procesy  Część 2 Narzędzia</vt:lpstr>
      <vt:lpstr>Agenda</vt:lpstr>
      <vt:lpstr>Ewaluacja w systemie OMEGA-PSIR obejmuje</vt:lpstr>
      <vt:lpstr>Ewaluacja w systemie OMEGA-PSIR obejmuje</vt:lpstr>
      <vt:lpstr>Ewaluacja w systemie OMEGA-PSIR obejmuje</vt:lpstr>
      <vt:lpstr>Prezentacja programu PowerPoint</vt:lpstr>
      <vt:lpstr>Prezentacja programu PowerPoint</vt:lpstr>
      <vt:lpstr>Ewaluacja w systemie OMEGA-PSIR</vt:lpstr>
      <vt:lpstr>Prezentacja programu PowerPoint</vt:lpstr>
      <vt:lpstr>Ewaluacja w systemie OMEGA-PSIR</vt:lpstr>
      <vt:lpstr>Ewaluacja w systemie OMEGA-PSIR</vt:lpstr>
      <vt:lpstr>Prezentacja programu PowerPoint</vt:lpstr>
      <vt:lpstr>Prezentacja programu PowerPoint</vt:lpstr>
      <vt:lpstr>Ewaluacja w systemie OMEGA-PSIR</vt:lpstr>
      <vt:lpstr>Prezentacja programu PowerPoint</vt:lpstr>
      <vt:lpstr>Narzędzia </vt:lpstr>
      <vt:lpstr>Prezentacja programu PowerPoint</vt:lpstr>
      <vt:lpstr>Prezentacja programu PowerPoint</vt:lpstr>
      <vt:lpstr>Oświadczenie nr 3 </vt:lpstr>
      <vt:lpstr>Prezentacja programu PowerPoint</vt:lpstr>
      <vt:lpstr>Prezentacja programu PowerPoint</vt:lpstr>
      <vt:lpstr>Prezentacja programu PowerPoint</vt:lpstr>
      <vt:lpstr>Prezentacja programu PowerPoint</vt:lpstr>
      <vt:lpstr>Pytania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Ewaluacja  w systemie OMEGA-PSIR  Struktury, Narzędzia, Procesy  Część 2 Narzędzia</dc:title>
  <dc:creator>Henryk Rybinski</dc:creator>
  <cp:lastModifiedBy>Henryk Rybinski</cp:lastModifiedBy>
  <cp:revision>10</cp:revision>
  <dcterms:created xsi:type="dcterms:W3CDTF">2021-02-27T19:20:29Z</dcterms:created>
  <dcterms:modified xsi:type="dcterms:W3CDTF">2021-02-28T20:41:18Z</dcterms:modified>
</cp:coreProperties>
</file>