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notesMasterIdLst>
    <p:notesMasterId r:id="rId16"/>
  </p:notesMasterIdLst>
  <p:handoutMasterIdLst>
    <p:handoutMasterId r:id="rId17"/>
  </p:handoutMasterIdLst>
  <p:sldIdLst>
    <p:sldId id="828" r:id="rId2"/>
    <p:sldId id="917" r:id="rId3"/>
    <p:sldId id="931" r:id="rId4"/>
    <p:sldId id="943" r:id="rId5"/>
    <p:sldId id="933" r:id="rId6"/>
    <p:sldId id="940" r:id="rId7"/>
    <p:sldId id="934" r:id="rId8"/>
    <p:sldId id="941" r:id="rId9"/>
    <p:sldId id="935" r:id="rId10"/>
    <p:sldId id="942" r:id="rId11"/>
    <p:sldId id="936" r:id="rId12"/>
    <p:sldId id="938" r:id="rId13"/>
    <p:sldId id="939" r:id="rId14"/>
    <p:sldId id="944" r:id="rId15"/>
  </p:sldIdLst>
  <p:sldSz cx="12192000" cy="6858000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82" autoAdjust="0"/>
    <p:restoredTop sz="91551" autoAdjust="0"/>
  </p:normalViewPr>
  <p:slideViewPr>
    <p:cSldViewPr showGuides="1">
      <p:cViewPr varScale="1">
        <p:scale>
          <a:sx n="68" d="100"/>
          <a:sy n="68" d="100"/>
        </p:scale>
        <p:origin x="470" y="51"/>
      </p:cViewPr>
      <p:guideLst>
        <p:guide orient="horz" pos="1979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8562"/>
    </p:cViewPr>
  </p:sorterViewPr>
  <p:notesViewPr>
    <p:cSldViewPr showGuides="1">
      <p:cViewPr varScale="1">
        <p:scale>
          <a:sx n="50" d="100"/>
          <a:sy n="50" d="100"/>
        </p:scale>
        <p:origin x="-1956" y="-96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9DBE6A-0AC0-4B74-92AE-2BB4321FFF86}" type="datetimeFigureOut">
              <a:rPr lang="pl-PL"/>
              <a:pPr>
                <a:defRPr/>
              </a:pPr>
              <a:t>2020-05-06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D3D677-4E7A-44D3-8235-507C6F7982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8131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1D58ED5-1363-4D2D-9D3C-232F15F0355F}" type="datetimeFigureOut">
              <a:rPr lang="pl-PL"/>
              <a:pPr>
                <a:defRPr/>
              </a:pPr>
              <a:t>2020-05-06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FE06B9E-674A-4F92-8A6D-374D1CC56B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9220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Łącznik prostoliniowy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56F58E0-E820-41CF-AC7F-DFC2B79C57BB}" type="datetime1">
              <a:rPr lang="en-US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760A45-091D-4BCF-8DB5-9BFA74A9F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38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F435-DA80-4D9C-9B78-7DE769691807}" type="datetime1">
              <a:rPr lang="en-US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87576-36C7-4CFE-AE6F-D20B98F18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5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7927C-37DF-4355-80E6-CB95151125DD}" type="datetime1">
              <a:rPr lang="en-US"/>
              <a:pPr>
                <a:defRPr/>
              </a:pPr>
              <a:t>5/6/2020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D7FB9-0550-439F-B2FC-D8BF22BDB1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944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6DCDBE8-9321-41D9-ACBC-A4F0182825FF}" type="datetime1">
              <a:rPr lang="en-US"/>
              <a:pPr>
                <a:defRPr/>
              </a:pPr>
              <a:t>5/6/2020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3C547C0-118D-43E3-8CE1-6C98C8D2F6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46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EC22-A440-4B51-B2F2-F858112A4B53}" type="datetime1">
              <a:rPr lang="en-US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ECFF-BC1A-4CB2-B9D7-B7A3E1F8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B05F7F-C13D-4539-947C-E454E12733D7}" type="datetime1">
              <a:rPr lang="en-US"/>
              <a:pPr>
                <a:defRPr/>
              </a:pPr>
              <a:t>5/6/2020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3CC674-66D0-4649-AD9A-F45C976A7D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402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26A6AA-7530-447C-A012-64E9F7966968}" type="datetime1">
              <a:rPr lang="en-US"/>
              <a:pPr>
                <a:defRPr/>
              </a:pPr>
              <a:t>5/6/2020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39028F-0996-40C5-955F-B71E0B3A20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499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415035-DADB-4A51-A401-E901DF9DEB55}" type="datetime1">
              <a:rPr lang="en-US"/>
              <a:pPr>
                <a:defRPr/>
              </a:pPr>
              <a:t>5/6/2020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B45FB4-A899-4D94-A494-1FFEC17E8F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286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4C4C2D-C1F1-485F-8453-CFFF7F95055C}" type="datetime1">
              <a:rPr lang="en-US"/>
              <a:pPr>
                <a:defRPr/>
              </a:pPr>
              <a:t>5/6/2020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17413A-99E8-4156-8C3D-9FAC42C020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521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2D78-5A8E-466F-BAC2-AA13BAE03698}" type="datetime1">
              <a:rPr lang="en-US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353CA-F732-4855-A055-19706AEC6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1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19FBE9-BAD3-4B1D-B628-D3CA0C7006AD}" type="datetime1">
              <a:rPr lang="en-US"/>
              <a:pPr>
                <a:defRPr/>
              </a:pPr>
              <a:t>5/6/2020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E2EE19-F871-4500-9616-E7FC97AF35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253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ADC5C9-9370-47AC-9BDD-BA763B47341F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D3670F-FDA0-4FD0-B943-3688A59CE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4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C8F3972-3DEE-4C94-B6C3-690CE0FD002D}" type="datetime1">
              <a:rPr lang="en-US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3E4A76-17A2-453A-8145-10D8D06FC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3" r:id="rId2"/>
    <p:sldLayoutId id="2147484317" r:id="rId3"/>
    <p:sldLayoutId id="2147484318" r:id="rId4"/>
    <p:sldLayoutId id="2147484319" r:id="rId5"/>
    <p:sldLayoutId id="2147484320" r:id="rId6"/>
    <p:sldLayoutId id="2147484314" r:id="rId7"/>
    <p:sldLayoutId id="2147484321" r:id="rId8"/>
    <p:sldLayoutId id="2147484322" r:id="rId9"/>
    <p:sldLayoutId id="2147484315" r:id="rId10"/>
    <p:sldLayoutId id="2147484323" r:id="rId11"/>
    <p:sldLayoutId id="214748432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mega-psir.atlassian.net/wiki/spaces/OM/pages/16023595" TargetMode="External"/><Relationship Id="rId2" Type="http://schemas.openxmlformats.org/officeDocument/2006/relationships/hyperlink" Target="https://omega-psir.atlassian.net/wiki/spaces/OM/pages/160235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mega-psir.atlassian.net/wiki/spaces/OM/pages/1602361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epo-dev.ii.pw.edu.pl/RepoTest/home.seam?lang=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repo-dev.ii.pw.edu.pl/RepoTest/home.seam?lang=p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epo-dev.ii.pw.edu.pl/RepoTest/customized/article/main2.seam?cid=30511&amp;lang=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epo-dev.ii.pw.edu.pl/RepoTest/info/article/WUTddc4890ad43d4651ac0a341d6f0a9b0c/Record%2Bdetails%2B-%2BAI%2BPlatform%2Bfor%2BBuilding%2BUniversity%2BResearch%2BKnowledge%2BBase%2B-%2BWarsaw%2BUniversity%2Bof%2BTechnology?r=article&amp;tab=&amp;lang=en&amp;cid=30511#.XrLKmagzZm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ctrTitle"/>
          </p:nvPr>
        </p:nvSpPr>
        <p:spPr>
          <a:xfrm>
            <a:off x="2209800" y="1628750"/>
            <a:ext cx="7772400" cy="201627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chemeClr val="bg1"/>
                </a:solidFill>
                <a:effectLst/>
              </a:rPr>
              <a:t>Materiały szkoleniowe</a:t>
            </a:r>
            <a:br>
              <a:rPr lang="pl-PL" sz="3600" dirty="0">
                <a:solidFill>
                  <a:schemeClr val="bg1"/>
                </a:solidFill>
                <a:effectLst/>
              </a:rPr>
            </a:br>
            <a:endParaRPr lang="pl-PL" altLang="pl-PL" sz="3600" dirty="0">
              <a:solidFill>
                <a:schemeClr val="bg1"/>
              </a:solidFill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800">
              <a:latin typeface="Calibri" pitchFamily="34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490" y="15621"/>
            <a:ext cx="2411700" cy="129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5562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117569" y="3963538"/>
            <a:ext cx="616066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600" b="1" dirty="0"/>
              <a:t>Funkcje redaktora – slajdy z pokazem</a:t>
            </a:r>
          </a:p>
          <a:p>
            <a:pPr algn="ctr"/>
            <a:endParaRPr lang="pl-PL" sz="26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/>
              <a:t>Ogólne zasady wprowadzania danych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471610-7E9B-4B3B-9F55-D421B223DAD0}"/>
              </a:ext>
            </a:extLst>
          </p:cNvPr>
          <p:cNvSpPr txBox="1"/>
          <p:nvPr/>
        </p:nvSpPr>
        <p:spPr>
          <a:xfrm>
            <a:off x="1814304" y="1340710"/>
            <a:ext cx="9734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Po wprowadzania rekordu</a:t>
            </a:r>
          </a:p>
          <a:p>
            <a:endParaRPr lang="pl-PL" sz="3200" dirty="0"/>
          </a:p>
          <a:p>
            <a:r>
              <a:rPr lang="pl-PL" sz="3200" b="1" dirty="0"/>
              <a:t>Uwaga: </a:t>
            </a:r>
            <a:r>
              <a:rPr lang="pl-PL" sz="3200" dirty="0"/>
              <a:t>jeżeli są błędy, system nie pozwala zapamiętać rekordu. Możliwe </a:t>
            </a:r>
            <a:r>
              <a:rPr lang="pl-PL" sz="3200" dirty="0" err="1"/>
              <a:t>sa</a:t>
            </a:r>
            <a:r>
              <a:rPr lang="pl-PL" sz="3200" dirty="0"/>
              <a:t> 2 wyjścia: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Usunąć błędy i zapamiętać rekord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Zmienić status rekordu na </a:t>
            </a: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niekompletny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i zapamiętać rekord</a:t>
            </a:r>
          </a:p>
        </p:txBody>
      </p:sp>
    </p:spTree>
    <p:extLst>
      <p:ext uri="{BB962C8B-B14F-4D97-AF65-F5344CB8AC3E}">
        <p14:creationId xmlns:p14="http://schemas.microsoft.com/office/powerpoint/2010/main" val="237655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altLang="pl-PL" dirty="0"/>
              <a:t>Zainicjowanie procesu wprowadzania nowego rekordu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471610-7E9B-4B3B-9F55-D421B223DAD0}"/>
              </a:ext>
            </a:extLst>
          </p:cNvPr>
          <p:cNvSpPr txBox="1"/>
          <p:nvPr/>
        </p:nvSpPr>
        <p:spPr>
          <a:xfrm>
            <a:off x="1814304" y="1340710"/>
            <a:ext cx="97349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Właścicielstwo rekordu (uprawnienia do poprawienia)</a:t>
            </a:r>
          </a:p>
          <a:p>
            <a:r>
              <a:rPr lang="pl-PL" sz="3200" dirty="0"/>
              <a:t>Ustawienie statusu rekordu</a:t>
            </a:r>
          </a:p>
          <a:p>
            <a:r>
              <a:rPr lang="pl-PL" sz="3200" dirty="0"/>
              <a:t>Obsługa błędów</a:t>
            </a:r>
          </a:p>
          <a:p>
            <a:r>
              <a:rPr lang="pl-PL" sz="3200" dirty="0"/>
              <a:t>Obsługa uwag super-redaktora</a:t>
            </a:r>
          </a:p>
        </p:txBody>
      </p:sp>
    </p:spTree>
    <p:extLst>
      <p:ext uri="{BB962C8B-B14F-4D97-AF65-F5344CB8AC3E}">
        <p14:creationId xmlns:p14="http://schemas.microsoft.com/office/powerpoint/2010/main" val="139079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 altLang="pl-PL" dirty="0"/>
              <a:t>Uprawnienia redaktora i </a:t>
            </a:r>
            <a:r>
              <a:rPr lang="pl-PL" altLang="pl-PL" dirty="0" err="1"/>
              <a:t>superredaktora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471610-7E9B-4B3B-9F55-D421B223DAD0}"/>
              </a:ext>
            </a:extLst>
          </p:cNvPr>
          <p:cNvSpPr txBox="1"/>
          <p:nvPr/>
        </p:nvSpPr>
        <p:spPr>
          <a:xfrm>
            <a:off x="1559370" y="2477632"/>
            <a:ext cx="9734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Kiedy redaktor może inicjalizować rekord</a:t>
            </a:r>
          </a:p>
          <a:p>
            <a:r>
              <a:rPr lang="pl-PL" sz="3200" dirty="0" err="1"/>
              <a:t>Odp</a:t>
            </a:r>
            <a:r>
              <a:rPr lang="pl-PL" sz="3200" dirty="0"/>
              <a:t>: jeżeli jeden z autorów jest „w jego obszarze” </a:t>
            </a:r>
          </a:p>
          <a:p>
            <a:endParaRPr lang="pl-PL" sz="3200" dirty="0"/>
          </a:p>
          <a:p>
            <a:r>
              <a:rPr lang="pl-PL" sz="3200" dirty="0"/>
              <a:t>Kiedy redaktor może aktualizować rekord </a:t>
            </a:r>
          </a:p>
          <a:p>
            <a:r>
              <a:rPr lang="pl-PL" sz="3200" dirty="0" err="1"/>
              <a:t>Odp</a:t>
            </a:r>
            <a:r>
              <a:rPr lang="pl-PL" sz="3200" dirty="0"/>
              <a:t>: </a:t>
            </a:r>
            <a:r>
              <a:rPr lang="pl-PL" sz="3200" dirty="0" err="1"/>
              <a:t>jeżei</a:t>
            </a:r>
            <a:r>
              <a:rPr lang="pl-PL" sz="3200" dirty="0"/>
              <a:t> jest właścicielem, lub jeden z autorów jest w jego obszarze</a:t>
            </a:r>
          </a:p>
          <a:p>
            <a:r>
              <a:rPr lang="pl-PL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86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 altLang="pl-PL" dirty="0"/>
              <a:t>Uprawnienia redaktora i </a:t>
            </a:r>
            <a:r>
              <a:rPr lang="pl-PL" altLang="pl-PL" dirty="0" err="1"/>
              <a:t>superredaktora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471610-7E9B-4B3B-9F55-D421B223DAD0}"/>
              </a:ext>
            </a:extLst>
          </p:cNvPr>
          <p:cNvSpPr txBox="1"/>
          <p:nvPr/>
        </p:nvSpPr>
        <p:spPr>
          <a:xfrm>
            <a:off x="1559370" y="2204830"/>
            <a:ext cx="9734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Kto i kiedy może komentować błędy</a:t>
            </a:r>
          </a:p>
          <a:p>
            <a:r>
              <a:rPr lang="pl-PL" sz="3200" dirty="0"/>
              <a:t>Odp.: Każdy redaktor</a:t>
            </a:r>
          </a:p>
          <a:p>
            <a:endParaRPr lang="pl-PL" sz="3200" dirty="0"/>
          </a:p>
          <a:p>
            <a:r>
              <a:rPr lang="pl-PL" sz="3200" dirty="0"/>
              <a:t>Jak obsługujemy komentarze</a:t>
            </a:r>
          </a:p>
          <a:p>
            <a:r>
              <a:rPr lang="pl-PL" sz="3200" dirty="0"/>
              <a:t>Odp.: Na komentarz odpowiada redaktor odpowiedzialny za poprawę </a:t>
            </a:r>
            <a:r>
              <a:rPr lang="pl-PL" sz="3200" dirty="0" err="1"/>
              <a:t>błedów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47827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 altLang="pl-PL" dirty="0"/>
              <a:t>Dodatkowe materiały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471610-7E9B-4B3B-9F55-D421B223DAD0}"/>
              </a:ext>
            </a:extLst>
          </p:cNvPr>
          <p:cNvSpPr txBox="1"/>
          <p:nvPr/>
        </p:nvSpPr>
        <p:spPr>
          <a:xfrm>
            <a:off x="1559370" y="2204830"/>
            <a:ext cx="97349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hlinkClick r:id="rId2"/>
              </a:rPr>
              <a:t>Logowanie</a:t>
            </a:r>
            <a:endParaRPr lang="pl-PL" sz="3200" dirty="0"/>
          </a:p>
          <a:p>
            <a:endParaRPr lang="pl-PL" sz="3200" dirty="0"/>
          </a:p>
          <a:p>
            <a:r>
              <a:rPr lang="pl-PL" sz="3200" dirty="0">
                <a:hlinkClick r:id="rId3"/>
              </a:rPr>
              <a:t>Panel redaktora</a:t>
            </a:r>
            <a:endParaRPr lang="pl-PL" sz="3200" dirty="0"/>
          </a:p>
          <a:p>
            <a:endParaRPr lang="pl-PL" sz="3200" dirty="0"/>
          </a:p>
          <a:p>
            <a:r>
              <a:rPr lang="pl-PL" sz="3200" dirty="0">
                <a:hlinkClick r:id="rId4"/>
              </a:rPr>
              <a:t>Wprowadzanie danych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32702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1"/>
          <p:cNvSpPr>
            <a:spLocks noGrp="1"/>
          </p:cNvSpPr>
          <p:nvPr>
            <p:ph idx="1"/>
          </p:nvPr>
        </p:nvSpPr>
        <p:spPr>
          <a:xfrm>
            <a:off x="1981200" y="1700760"/>
            <a:ext cx="8229600" cy="4099489"/>
          </a:xfrm>
        </p:spPr>
        <p:txBody>
          <a:bodyPr/>
          <a:lstStyle/>
          <a:p>
            <a:r>
              <a:rPr lang="pl-PL" altLang="pl-PL" dirty="0"/>
              <a:t>Funkcje redaktora</a:t>
            </a:r>
          </a:p>
          <a:p>
            <a:pPr lvl="1"/>
            <a:r>
              <a:rPr lang="pl-PL" altLang="pl-PL" dirty="0">
                <a:hlinkClick r:id="rId2"/>
              </a:rPr>
              <a:t>Menu redaktora</a:t>
            </a:r>
            <a:endParaRPr lang="pl-PL" altLang="pl-PL" dirty="0"/>
          </a:p>
          <a:p>
            <a:pPr lvl="1"/>
            <a:r>
              <a:rPr lang="pl-PL" altLang="pl-PL" dirty="0"/>
              <a:t>Ogólne zasady wprowadzania danych</a:t>
            </a:r>
          </a:p>
          <a:p>
            <a:r>
              <a:rPr lang="pl-PL" altLang="pl-PL" dirty="0"/>
              <a:t>Proces wprowadzania danych</a:t>
            </a:r>
          </a:p>
          <a:p>
            <a:pPr lvl="1"/>
            <a:r>
              <a:rPr lang="pl-PL" altLang="pl-PL" dirty="0"/>
              <a:t>Właścicielstwo rekordu</a:t>
            </a:r>
          </a:p>
          <a:p>
            <a:pPr lvl="1"/>
            <a:r>
              <a:rPr lang="pl-PL" altLang="pl-PL" dirty="0"/>
              <a:t>Status rekordu </a:t>
            </a:r>
          </a:p>
          <a:p>
            <a:pPr lvl="1"/>
            <a:r>
              <a:rPr lang="pl-PL" altLang="pl-PL" dirty="0"/>
              <a:t>Walidowanie zawartości rekordu</a:t>
            </a:r>
          </a:p>
          <a:p>
            <a:pPr lvl="1"/>
            <a:endParaRPr lang="pl-PL" altLang="pl-PL" dirty="0"/>
          </a:p>
          <a:p>
            <a:pPr lvl="1"/>
            <a:endParaRPr lang="pl-PL" alt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Plan prezentacji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>
            <a:normAutofit/>
          </a:bodyPr>
          <a:lstStyle/>
          <a:p>
            <a:r>
              <a:rPr lang="pl-PL" altLang="pl-PL" dirty="0"/>
              <a:t>Funkcje redaktora – menu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A914FBF-3725-42F9-916C-05D96A8DC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083" y="6203950"/>
            <a:ext cx="5386917" cy="762000"/>
          </a:xfrm>
        </p:spPr>
        <p:txBody>
          <a:bodyPr/>
          <a:lstStyle/>
          <a:p>
            <a:r>
              <a:rPr lang="pl-PL" dirty="0"/>
              <a:t>Główne grupy funkcji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61DFF27-BC7E-47F2-9429-23639B26BF99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240020" y="6203950"/>
            <a:ext cx="5389033" cy="762000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Rozwinięte menu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DC63B3A6-5470-4A9D-8321-B4AB5B558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240" y="1124680"/>
            <a:ext cx="2046346" cy="4814933"/>
          </a:xfrm>
          <a:prstGeom prst="rect">
            <a:avLst/>
          </a:prstGeom>
          <a:noFill/>
          <a:ln>
            <a:noFill/>
            <a:prstDash val="sysDash"/>
            <a:miter lim="800000"/>
          </a:ln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AA11C21E-133C-4729-A6A9-4BD7B4B6B7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300" y="1742650"/>
            <a:ext cx="2198972" cy="18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>
            <a:normAutofit/>
          </a:bodyPr>
          <a:lstStyle/>
          <a:p>
            <a:r>
              <a:rPr lang="pl-PL" altLang="pl-PL" dirty="0"/>
              <a:t>Funkcje redaktora – menu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A914FBF-3725-42F9-916C-05D96A8DC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083" y="6203950"/>
            <a:ext cx="5386917" cy="762000"/>
          </a:xfrm>
        </p:spPr>
        <p:txBody>
          <a:bodyPr/>
          <a:lstStyle/>
          <a:p>
            <a:r>
              <a:rPr lang="pl-PL" dirty="0"/>
              <a:t>Wyjaśnienia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61DFF27-BC7E-47F2-9429-23639B26BF99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240020" y="6203950"/>
            <a:ext cx="5389033" cy="762000"/>
          </a:xfrm>
        </p:spPr>
        <p:txBody>
          <a:bodyPr/>
          <a:lstStyle/>
          <a:p>
            <a:r>
              <a:rPr lang="pl-PL" dirty="0"/>
              <a:t>Rozwinięte menu</a:t>
            </a:r>
            <a:endParaRPr lang="en-US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DC63B3A6-5470-4A9D-8321-B4AB5B558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240" y="1124680"/>
            <a:ext cx="2046346" cy="4814933"/>
          </a:xfrm>
          <a:prstGeom prst="rect">
            <a:avLst/>
          </a:prstGeom>
          <a:noFill/>
          <a:ln>
            <a:noFill/>
            <a:prstDash val="sysDash"/>
            <a:miter lim="800000"/>
          </a:ln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B4D8B55E-ED1E-48DE-908B-CD51CFC29511}"/>
              </a:ext>
            </a:extLst>
          </p:cNvPr>
          <p:cNvSpPr txBox="1"/>
          <p:nvPr/>
        </p:nvSpPr>
        <p:spPr>
          <a:xfrm>
            <a:off x="810181" y="2347206"/>
            <a:ext cx="518472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/>
              <a:t>Wprowadzanie/aktualizacja opisów określonego typu, a także deponowanie pliku/plików można realizować wybierając odpowiednie menu: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035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/>
              <a:t>Ogólne zasady wprowadzania danych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471610-7E9B-4B3B-9F55-D421B223DAD0}"/>
              </a:ext>
            </a:extLst>
          </p:cNvPr>
          <p:cNvSpPr txBox="1"/>
          <p:nvPr/>
        </p:nvSpPr>
        <p:spPr>
          <a:xfrm>
            <a:off x="1775400" y="1268700"/>
            <a:ext cx="9734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Przed rozpoczęciem wprowadzania</a:t>
            </a:r>
          </a:p>
          <a:p>
            <a:endParaRPr lang="pl-PL" sz="3200" dirty="0"/>
          </a:p>
          <a:p>
            <a:pPr marL="342900" indent="-342900">
              <a:buFont typeface="+mj-lt"/>
              <a:buAutoNum type="arabicPeriod"/>
            </a:pPr>
            <a:r>
              <a:rPr lang="pl-PL" sz="3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Weryfikacja czy istnieje duplikat (wg DOI, tytułu)</a:t>
            </a:r>
            <a:endParaRPr lang="pl-PL" sz="3200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3200" dirty="0"/>
              <a:t>Czy można ściągnąć rekord z baz globalnych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3200" dirty="0" err="1"/>
              <a:t>CrossREF</a:t>
            </a:r>
            <a:endParaRPr lang="pl-PL" sz="3200" dirty="0"/>
          </a:p>
          <a:p>
            <a:pPr marL="800100" lvl="1" indent="-342900">
              <a:buFont typeface="+mj-lt"/>
              <a:buAutoNum type="arabicPeriod"/>
            </a:pPr>
            <a:r>
              <a:rPr lang="pl-PL" sz="3200" dirty="0"/>
              <a:t>Scopus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3200" dirty="0" err="1"/>
              <a:t>Other</a:t>
            </a:r>
            <a:r>
              <a:rPr lang="pl-PL" sz="3200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/>
              <a:t>Czy można uzyskać </a:t>
            </a:r>
            <a:r>
              <a:rPr lang="pl-PL" sz="3200" dirty="0" err="1"/>
              <a:t>BibTeX</a:t>
            </a:r>
            <a:r>
              <a:rPr lang="pl-PL" sz="3200" dirty="0"/>
              <a:t>  lub RIS na stronie wydawcy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/>
              <a:t>Jaki formularz powinien być użyty</a:t>
            </a:r>
          </a:p>
        </p:txBody>
      </p:sp>
    </p:spTree>
    <p:extLst>
      <p:ext uri="{BB962C8B-B14F-4D97-AF65-F5344CB8AC3E}">
        <p14:creationId xmlns:p14="http://schemas.microsoft.com/office/powerpoint/2010/main" val="229632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/>
              <a:t>Ogólne zasady wprowadzania danych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471610-7E9B-4B3B-9F55-D421B223DAD0}"/>
              </a:ext>
            </a:extLst>
          </p:cNvPr>
          <p:cNvSpPr txBox="1"/>
          <p:nvPr/>
        </p:nvSpPr>
        <p:spPr>
          <a:xfrm>
            <a:off x="1814304" y="1340710"/>
            <a:ext cx="9734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Przed rozpoczęciem wprowadzania (cd)</a:t>
            </a:r>
          </a:p>
          <a:p>
            <a:endParaRPr lang="pl-PL" sz="3200" dirty="0"/>
          </a:p>
          <a:p>
            <a:pPr marL="514350" indent="-514350">
              <a:buFont typeface="+mj-lt"/>
              <a:buAutoNum type="arabicPeriod" startAt="5"/>
            </a:pPr>
            <a:r>
              <a:rPr lang="pl-PL" sz="3200" dirty="0"/>
              <a:t>Jeżeli wprowadzamy rozdział z książki zaleca się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sz="3200" dirty="0"/>
              <a:t>Sprawdzenie czy książka jest już wprowadzona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sz="3200" dirty="0"/>
              <a:t>Jeżeli nie, to wprowadzenie książki najpierw, szczególnie wtedy, gdy jest więcej rozdziałów do wprowadzenia</a:t>
            </a:r>
          </a:p>
        </p:txBody>
      </p:sp>
    </p:spTree>
    <p:extLst>
      <p:ext uri="{BB962C8B-B14F-4D97-AF65-F5344CB8AC3E}">
        <p14:creationId xmlns:p14="http://schemas.microsoft.com/office/powerpoint/2010/main" val="404131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/>
              <a:t>Ogólne zasady wprowadzania danych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471610-7E9B-4B3B-9F55-D421B223DAD0}"/>
              </a:ext>
            </a:extLst>
          </p:cNvPr>
          <p:cNvSpPr txBox="1"/>
          <p:nvPr/>
        </p:nvSpPr>
        <p:spPr>
          <a:xfrm>
            <a:off x="1814304" y="1340710"/>
            <a:ext cx="9734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W trakcie wprowadzania rekordu</a:t>
            </a:r>
          </a:p>
          <a:p>
            <a:endParaRPr lang="pl-PL" sz="3200" dirty="0"/>
          </a:p>
          <a:p>
            <a:pPr marL="342900" indent="-342900">
              <a:buFont typeface="+mj-lt"/>
              <a:buAutoNum type="arabicPeriod"/>
            </a:pPr>
            <a:r>
              <a:rPr lang="pl-PL" sz="3200" dirty="0">
                <a:hlinkClick r:id="rId2"/>
              </a:rPr>
              <a:t>Korzystanie z pomocy (podpowiedzi)</a:t>
            </a:r>
            <a:endParaRPr lang="pl-PL" sz="3200" dirty="0"/>
          </a:p>
          <a:p>
            <a:pPr marL="342900" indent="-342900">
              <a:buFont typeface="+mj-lt"/>
              <a:buAutoNum type="arabicPeriod"/>
            </a:pPr>
            <a:r>
              <a:rPr lang="pl-PL" sz="3200" dirty="0"/>
              <a:t>Co robić jak nie ma danych słownikowych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/>
              <a:t>Ustawienie statusu rekordu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 err="1"/>
              <a:t>Zapamietanie</a:t>
            </a:r>
            <a:r>
              <a:rPr lang="pl-PL" sz="3200" dirty="0"/>
              <a:t> rekordu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/>
              <a:t>Komunikaty walidacji</a:t>
            </a:r>
          </a:p>
        </p:txBody>
      </p:sp>
    </p:spTree>
    <p:extLst>
      <p:ext uri="{BB962C8B-B14F-4D97-AF65-F5344CB8AC3E}">
        <p14:creationId xmlns:p14="http://schemas.microsoft.com/office/powerpoint/2010/main" val="162372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/>
              <a:t>Ogólne zasady wprowadzania danych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471610-7E9B-4B3B-9F55-D421B223DAD0}"/>
              </a:ext>
            </a:extLst>
          </p:cNvPr>
          <p:cNvSpPr txBox="1"/>
          <p:nvPr/>
        </p:nvSpPr>
        <p:spPr>
          <a:xfrm>
            <a:off x="1415350" y="1628750"/>
            <a:ext cx="97349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Uwaga</a:t>
            </a:r>
            <a:r>
              <a:rPr lang="pl-PL" sz="3200" dirty="0"/>
              <a:t>: Zapamiętanie rekordu powoduje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aktualizację indeksów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Utworzenie kolejnej wersji rekordu (z nową zawartością), powrót do poprzedniej wersji jest możliwy. </a:t>
            </a:r>
          </a:p>
        </p:txBody>
      </p:sp>
    </p:spTree>
    <p:extLst>
      <p:ext uri="{BB962C8B-B14F-4D97-AF65-F5344CB8AC3E}">
        <p14:creationId xmlns:p14="http://schemas.microsoft.com/office/powerpoint/2010/main" val="146396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/>
              <a:t>Ogólne zasady wprowadzania danych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471610-7E9B-4B3B-9F55-D421B223DAD0}"/>
              </a:ext>
            </a:extLst>
          </p:cNvPr>
          <p:cNvSpPr txBox="1"/>
          <p:nvPr/>
        </p:nvSpPr>
        <p:spPr>
          <a:xfrm>
            <a:off x="1814304" y="1340710"/>
            <a:ext cx="9734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Po wprowadzania rekordu:</a:t>
            </a:r>
          </a:p>
          <a:p>
            <a:endParaRPr lang="pl-PL" sz="3200" dirty="0"/>
          </a:p>
          <a:p>
            <a:pPr marL="342900" indent="-342900">
              <a:buFont typeface="+mj-lt"/>
              <a:buAutoNum type="arabicPeriod"/>
            </a:pPr>
            <a:r>
              <a:rPr lang="pl-PL" sz="3200" dirty="0"/>
              <a:t>Zweryfikowanie komunikatów walidacji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sz="3200" dirty="0"/>
              <a:t>Ostrzeżenia</a:t>
            </a:r>
          </a:p>
          <a:p>
            <a:pPr marL="985838" lvl="1" indent="-528638">
              <a:buFont typeface="+mj-lt"/>
              <a:buAutoNum type="alphaLcParenR"/>
            </a:pPr>
            <a:r>
              <a:rPr lang="pl-PL" sz="3200" dirty="0"/>
              <a:t>Błędy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/>
              <a:t>Ewentualna komunikacja z autorem/autorami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/>
              <a:t>Podgląd rekordu w widoku (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</a:t>
            </a:r>
          </a:p>
          <a:p>
            <a:pPr marL="342900" indent="-342900">
              <a:buFont typeface="+mj-lt"/>
              <a:buAutoNum type="arabicPeriod"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29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358</Words>
  <Application>Microsoft Office PowerPoint</Application>
  <PresentationFormat>Panoramiczny</PresentationFormat>
  <Paragraphs>83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2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Hol</vt:lpstr>
      <vt:lpstr>Materiały szkoleniowe </vt:lpstr>
      <vt:lpstr>Plan prezentacji</vt:lpstr>
      <vt:lpstr>Funkcje redaktora – menu</vt:lpstr>
      <vt:lpstr>Funkcje redaktora – menu</vt:lpstr>
      <vt:lpstr>Ogólne zasady wprowadzania danych</vt:lpstr>
      <vt:lpstr>Ogólne zasady wprowadzania danych</vt:lpstr>
      <vt:lpstr>Ogólne zasady wprowadzania danych</vt:lpstr>
      <vt:lpstr>Ogólne zasady wprowadzania danych</vt:lpstr>
      <vt:lpstr>Ogólne zasady wprowadzania danych</vt:lpstr>
      <vt:lpstr>Ogólne zasady wprowadzania danych</vt:lpstr>
      <vt:lpstr>Zainicjowanie procesu wprowadzania nowego rekordu</vt:lpstr>
      <vt:lpstr>Uprawnienia redaktora i superredaktora</vt:lpstr>
      <vt:lpstr>Uprawnienia redaktora i superredaktora</vt:lpstr>
      <vt:lpstr>Dodatkowe materiały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Materiały szkoleniowe </dc:title>
  <dc:creator>Henryk Rybinski</dc:creator>
  <cp:lastModifiedBy>Henryk Rybinski</cp:lastModifiedBy>
  <cp:revision>14</cp:revision>
  <cp:lastPrinted>2020-05-06T14:35:57Z</cp:lastPrinted>
  <dcterms:created xsi:type="dcterms:W3CDTF">2020-05-04T20:01:25Z</dcterms:created>
  <dcterms:modified xsi:type="dcterms:W3CDTF">2020-05-06T14:37:43Z</dcterms:modified>
</cp:coreProperties>
</file>